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0"/>
  </p:notesMasterIdLst>
  <p:handoutMasterIdLst>
    <p:handoutMasterId r:id="rId11"/>
  </p:handoutMasterIdLst>
  <p:sldIdLst>
    <p:sldId id="344" r:id="rId2"/>
    <p:sldId id="331" r:id="rId3"/>
    <p:sldId id="336" r:id="rId4"/>
    <p:sldId id="337" r:id="rId5"/>
    <p:sldId id="339" r:id="rId6"/>
    <p:sldId id="340" r:id="rId7"/>
    <p:sldId id="341" r:id="rId8"/>
    <p:sldId id="342" r:id="rId9"/>
  </p:sldIdLst>
  <p:sldSz cx="9144000" cy="6858000" type="screen4x3"/>
  <p:notesSz cx="6858000" cy="9144000"/>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2286000" algn="l" defTabSz="914400" rtl="0" eaLnBrk="1" latinLnBrk="0" hangingPunct="1">
      <a:defRPr sz="4000" kern="1200">
        <a:solidFill>
          <a:schemeClr val="tx1"/>
        </a:solidFill>
        <a:latin typeface="Times New Roman" pitchFamily="18" charset="0"/>
        <a:ea typeface="+mn-ea"/>
        <a:cs typeface="+mn-cs"/>
      </a:defRPr>
    </a:lvl6pPr>
    <a:lvl7pPr marL="2743200" algn="l" defTabSz="914400" rtl="0" eaLnBrk="1" latinLnBrk="0" hangingPunct="1">
      <a:defRPr sz="4000" kern="1200">
        <a:solidFill>
          <a:schemeClr val="tx1"/>
        </a:solidFill>
        <a:latin typeface="Times New Roman" pitchFamily="18" charset="0"/>
        <a:ea typeface="+mn-ea"/>
        <a:cs typeface="+mn-cs"/>
      </a:defRPr>
    </a:lvl7pPr>
    <a:lvl8pPr marL="3200400" algn="l" defTabSz="914400" rtl="0" eaLnBrk="1" latinLnBrk="0" hangingPunct="1">
      <a:defRPr sz="4000" kern="1200">
        <a:solidFill>
          <a:schemeClr val="tx1"/>
        </a:solidFill>
        <a:latin typeface="Times New Roman" pitchFamily="18" charset="0"/>
        <a:ea typeface="+mn-ea"/>
        <a:cs typeface="+mn-cs"/>
      </a:defRPr>
    </a:lvl8pPr>
    <a:lvl9pPr marL="3657600" algn="l" defTabSz="914400" rtl="0" eaLnBrk="1" latinLnBrk="0" hangingPunct="1">
      <a:defRPr sz="4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00"/>
    <a:srgbClr val="FF00FF"/>
    <a:srgbClr val="FF99FF"/>
    <a:srgbClr val="FF3300"/>
    <a:srgbClr val="00FFFF"/>
    <a:srgbClr val="3399FF"/>
    <a:srgbClr val="0033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16" autoAdjust="0"/>
    <p:restoredTop sz="94673" autoAdjust="0"/>
  </p:normalViewPr>
  <p:slideViewPr>
    <p:cSldViewPr>
      <p:cViewPr varScale="1">
        <p:scale>
          <a:sx n="41" d="100"/>
          <a:sy n="41" d="100"/>
        </p:scale>
        <p:origin x="-130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4"/>
    </p:cViewPr>
  </p:sorterViewPr>
  <p:notesViewPr>
    <p:cSldViewPr>
      <p:cViewPr varScale="1">
        <p:scale>
          <a:sx n="43" d="100"/>
          <a:sy n="43" d="100"/>
        </p:scale>
        <p:origin x="-147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VnArial" pitchFamily="34" charset="0"/>
              </a:defRPr>
            </a:lvl1pPr>
          </a:lstStyle>
          <a:p>
            <a:pPr>
              <a:defRPr/>
            </a:pPr>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VnArial" pitchFamily="34" charset="0"/>
              </a:defRPr>
            </a:lvl1pPr>
          </a:lstStyle>
          <a:p>
            <a:pPr>
              <a:defRPr/>
            </a:pPr>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VnArial" pitchFamily="34" charset="0"/>
              </a:defRPr>
            </a:lvl1pPr>
          </a:lstStyle>
          <a:p>
            <a:pPr>
              <a:defRPr/>
            </a:pPr>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VnArial" pitchFamily="34" charset="0"/>
              </a:defRPr>
            </a:lvl1pPr>
          </a:lstStyle>
          <a:p>
            <a:pPr>
              <a:defRPr/>
            </a:pPr>
            <a:fld id="{96158F3A-642C-473E-A5DF-0755C58141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VnArial" pitchFamily="34" charset="0"/>
              </a:defRPr>
            </a:lvl1pPr>
          </a:lstStyle>
          <a:p>
            <a:pPr>
              <a:defRPr/>
            </a:pPr>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VnArial" pitchFamily="34" charset="0"/>
              </a:defRPr>
            </a:lvl1pPr>
          </a:lstStyle>
          <a:p>
            <a:pPr>
              <a:defRPr/>
            </a:pPr>
            <a:endParaRPr lang="en-US"/>
          </a:p>
        </p:txBody>
      </p:sp>
      <p:sp>
        <p:nvSpPr>
          <p:cNvPr id="11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Vn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VnArial" pitchFamily="34" charset="0"/>
              </a:defRPr>
            </a:lvl1pPr>
          </a:lstStyle>
          <a:p>
            <a:pPr>
              <a:defRPr/>
            </a:pPr>
            <a:fld id="{363173C5-000D-4278-AE7E-59CFF94162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n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n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n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n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n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2222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2222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a:p>
        </p:txBody>
      </p:sp>
      <p:sp>
        <p:nvSpPr>
          <p:cNvPr id="21" name="Rectangle 21"/>
          <p:cNvSpPr>
            <a:spLocks noGrp="1" noChangeArrowheads="1"/>
          </p:cNvSpPr>
          <p:nvPr>
            <p:ph type="ftr" sz="quarter" idx="11"/>
          </p:nvPr>
        </p:nvSpPr>
        <p:spPr/>
        <p:txBody>
          <a:bodyPr/>
          <a:lstStyle>
            <a:lvl1pPr>
              <a:defRPr/>
            </a:lvl1pPr>
          </a:lstStyle>
          <a:p>
            <a:pPr>
              <a:defRPr/>
            </a:pPr>
            <a:endParaRPr lang="en-US"/>
          </a:p>
        </p:txBody>
      </p:sp>
      <p:sp>
        <p:nvSpPr>
          <p:cNvPr id="22" name="Rectangle 22"/>
          <p:cNvSpPr>
            <a:spLocks noGrp="1" noChangeArrowheads="1"/>
          </p:cNvSpPr>
          <p:nvPr>
            <p:ph type="sldNum" sz="quarter" idx="12"/>
          </p:nvPr>
        </p:nvSpPr>
        <p:spPr/>
        <p:txBody>
          <a:bodyPr/>
          <a:lstStyle>
            <a:lvl1pPr>
              <a:defRPr/>
            </a:lvl1pPr>
          </a:lstStyle>
          <a:p>
            <a:pPr>
              <a:defRPr/>
            </a:pPr>
            <a:fld id="{C7644F5D-0B4D-4E85-B702-82E2EB4878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5E888167-7FF3-4AC5-8DDA-B985650E42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42FD5BE6-B4B7-4353-A35A-5BE79523EFE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9"/>
          <p:cNvSpPr>
            <a:spLocks noGrp="1" noChangeArrowheads="1"/>
          </p:cNvSpPr>
          <p:nvPr>
            <p:ph type="dt" sz="half" idx="10"/>
          </p:nvPr>
        </p:nvSpPr>
        <p:spPr>
          <a:ln/>
        </p:spPr>
        <p:txBody>
          <a:bodyPr/>
          <a:lstStyle>
            <a:lvl1pPr>
              <a:defRPr/>
            </a:lvl1pPr>
          </a:lstStyle>
          <a:p>
            <a:pPr>
              <a:defRPr/>
            </a:pPr>
            <a:endParaRPr lang="en-US"/>
          </a:p>
        </p:txBody>
      </p:sp>
      <p:sp>
        <p:nvSpPr>
          <p:cNvPr id="7" name="Rectangle 20"/>
          <p:cNvSpPr>
            <a:spLocks noGrp="1" noChangeArrowheads="1"/>
          </p:cNvSpPr>
          <p:nvPr>
            <p:ph type="ftr" sz="quarter" idx="11"/>
          </p:nvPr>
        </p:nvSpPr>
        <p:spPr>
          <a:ln/>
        </p:spPr>
        <p:txBody>
          <a:bodyPr/>
          <a:lstStyle>
            <a:lvl1pPr>
              <a:defRPr/>
            </a:lvl1pPr>
          </a:lstStyle>
          <a:p>
            <a:pPr>
              <a:defRPr/>
            </a:pPr>
            <a:endParaRPr lang="en-US"/>
          </a:p>
        </p:txBody>
      </p:sp>
      <p:sp>
        <p:nvSpPr>
          <p:cNvPr id="8" name="Rectangle 21"/>
          <p:cNvSpPr>
            <a:spLocks noGrp="1" noChangeArrowheads="1"/>
          </p:cNvSpPr>
          <p:nvPr>
            <p:ph type="sldNum" sz="quarter" idx="12"/>
          </p:nvPr>
        </p:nvSpPr>
        <p:spPr>
          <a:ln/>
        </p:spPr>
        <p:txBody>
          <a:bodyPr/>
          <a:lstStyle>
            <a:lvl1pPr>
              <a:defRPr/>
            </a:lvl1pPr>
          </a:lstStyle>
          <a:p>
            <a:pPr>
              <a:defRPr/>
            </a:pPr>
            <a:fld id="{BA803824-F774-4CCC-AB71-8946321F915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11051FB0-2C44-4236-8CA0-5BA70B36451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8AAE668A-8599-4255-B1BE-6A4918DA73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F4EBF401-3E66-44A4-856D-1C3B7C6F38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137DD4A2-F328-4BCF-8A62-0C7B1505D89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17452DF-CD20-44FD-9001-BAAE640F57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8491E0CE-6F2D-4B2B-87F1-32D36777B3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B981274D-C73C-44DA-A9FC-FD79922A6A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F78A2DED-0975-41B6-A9BF-DBB4433245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A747462-FEAC-4B79-89AD-1034DA4920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68738B98-863B-496F-910B-05187F0B8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1032"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2211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1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2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2212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2212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212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en-US"/>
          </a:p>
        </p:txBody>
      </p:sp>
      <p:sp>
        <p:nvSpPr>
          <p:cNvPr id="2212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en-US"/>
          </a:p>
        </p:txBody>
      </p:sp>
      <p:sp>
        <p:nvSpPr>
          <p:cNvPr id="2212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pPr>
              <a:defRPr/>
            </a:pPr>
            <a:fld id="{798B3BFE-84AE-4DEC-A720-070DADC6B48D}" type="slidenum">
              <a:rPr lang="en-US"/>
              <a:pPr>
                <a:defRPr/>
              </a:pPr>
              <a:t>‹#›</a:t>
            </a:fld>
            <a:endParaRPr lang="en-US"/>
          </a:p>
        </p:txBody>
      </p:sp>
      <p:sp>
        <p:nvSpPr>
          <p:cNvPr id="2212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12"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533400" y="381000"/>
            <a:ext cx="7543800" cy="701675"/>
          </a:xfrm>
          <a:prstGeom prst="rect">
            <a:avLst/>
          </a:prstGeom>
          <a:noFill/>
          <a:ln w="9525" algn="ctr">
            <a:noFill/>
            <a:miter lim="800000"/>
            <a:headEnd/>
            <a:tailEnd/>
          </a:ln>
        </p:spPr>
        <p:txBody>
          <a:bodyPr>
            <a:spAutoFit/>
          </a:bodyPr>
          <a:lstStyle/>
          <a:p>
            <a:pPr>
              <a:spcBef>
                <a:spcPct val="50000"/>
              </a:spcBef>
            </a:pPr>
            <a:endParaRPr lang="en-US">
              <a:latin typeface="Arial" charset="0"/>
            </a:endParaRPr>
          </a:p>
        </p:txBody>
      </p:sp>
      <p:sp>
        <p:nvSpPr>
          <p:cNvPr id="254981" name="Text Box 5"/>
          <p:cNvSpPr txBox="1">
            <a:spLocks noChangeArrowheads="1"/>
          </p:cNvSpPr>
          <p:nvPr/>
        </p:nvSpPr>
        <p:spPr bwMode="auto">
          <a:xfrm>
            <a:off x="685800" y="533400"/>
            <a:ext cx="8458200" cy="4968875"/>
          </a:xfrm>
          <a:prstGeom prst="rect">
            <a:avLst/>
          </a:prstGeom>
          <a:noFill/>
          <a:ln w="9525" algn="ctr">
            <a:noFill/>
            <a:miter lim="800000"/>
            <a:headEnd/>
            <a:tailEnd/>
          </a:ln>
          <a:effectLst/>
        </p:spPr>
        <p:txBody>
          <a:bodyPr>
            <a:spAutoFit/>
          </a:bodyPr>
          <a:lstStyle/>
          <a:p>
            <a:pPr algn="ctr">
              <a:spcBef>
                <a:spcPct val="50000"/>
              </a:spcBef>
              <a:defRPr/>
            </a:pPr>
            <a:r>
              <a:rPr lang="en-US" dirty="0">
                <a:solidFill>
                  <a:srgbClr val="FFCC00"/>
                </a:solidFill>
                <a:effectLst>
                  <a:outerShdw blurRad="38100" dist="38100" dir="2700000" algn="tl">
                    <a:srgbClr val="000000"/>
                  </a:outerShdw>
                </a:effectLst>
                <a:latin typeface="Arial"/>
              </a:rPr>
              <a:t/>
            </a:r>
            <a:br>
              <a:rPr lang="en-US" dirty="0">
                <a:solidFill>
                  <a:srgbClr val="FFCC00"/>
                </a:solidFill>
                <a:effectLst>
                  <a:outerShdw blurRad="38100" dist="38100" dir="2700000" algn="tl">
                    <a:srgbClr val="000000"/>
                  </a:outerShdw>
                </a:effectLst>
                <a:latin typeface="Arial"/>
              </a:rPr>
            </a:br>
            <a:r>
              <a:rPr lang="en-US" u="sng" dirty="0" err="1">
                <a:solidFill>
                  <a:srgbClr val="FFCC00"/>
                </a:solidFill>
                <a:effectLst>
                  <a:outerShdw blurRad="38100" dist="38100" dir="2700000" algn="tl">
                    <a:srgbClr val="000000"/>
                  </a:outerShdw>
                </a:effectLst>
                <a:latin typeface="Arial"/>
              </a:rPr>
              <a:t>Luyện</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từ</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và</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câu</a:t>
            </a:r>
            <a:endParaRPr lang="en-US" u="sng" dirty="0">
              <a:solidFill>
                <a:srgbClr val="FFCC00"/>
              </a:solidFill>
              <a:effectLst>
                <a:outerShdw blurRad="38100" dist="38100" dir="2700000" algn="tl">
                  <a:srgbClr val="000000"/>
                </a:outerShdw>
              </a:effectLst>
              <a:latin typeface="Arial"/>
            </a:endParaRPr>
          </a:p>
          <a:p>
            <a:pPr algn="ctr">
              <a:spcBef>
                <a:spcPct val="50000"/>
              </a:spcBef>
              <a:defRPr/>
            </a:pPr>
            <a:r>
              <a:rPr lang="en-US" u="sng" dirty="0" err="1">
                <a:solidFill>
                  <a:srgbClr val="FFCC00"/>
                </a:solidFill>
                <a:effectLst>
                  <a:outerShdw blurRad="38100" dist="38100" dir="2700000" algn="tl">
                    <a:srgbClr val="000000"/>
                  </a:outerShdw>
                </a:effectLst>
                <a:latin typeface="Arial"/>
              </a:rPr>
              <a:t>Kiểm</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tra</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bài</a:t>
            </a:r>
            <a:r>
              <a:rPr lang="en-US" u="sng" dirty="0">
                <a:solidFill>
                  <a:srgbClr val="FFCC00"/>
                </a:solidFill>
                <a:effectLst>
                  <a:outerShdw blurRad="38100" dist="38100" dir="2700000" algn="tl">
                    <a:srgbClr val="000000"/>
                  </a:outerShdw>
                </a:effectLst>
                <a:latin typeface="Arial"/>
              </a:rPr>
              <a:t> </a:t>
            </a:r>
            <a:r>
              <a:rPr lang="en-US" u="sng" dirty="0" err="1">
                <a:solidFill>
                  <a:srgbClr val="FFCC00"/>
                </a:solidFill>
                <a:effectLst>
                  <a:outerShdw blurRad="38100" dist="38100" dir="2700000" algn="tl">
                    <a:srgbClr val="000000"/>
                  </a:outerShdw>
                </a:effectLst>
                <a:latin typeface="Arial"/>
              </a:rPr>
              <a:t>cũ</a:t>
            </a:r>
            <a:r>
              <a:rPr lang="en-US" u="sng" dirty="0">
                <a:solidFill>
                  <a:srgbClr val="FFCC00"/>
                </a:solidFill>
                <a:effectLst>
                  <a:outerShdw blurRad="38100" dist="38100" dir="2700000" algn="tl">
                    <a:srgbClr val="000000"/>
                  </a:outerShdw>
                </a:effectLst>
                <a:latin typeface="Arial"/>
              </a:rPr>
              <a:t>:</a:t>
            </a:r>
          </a:p>
          <a:p>
            <a:pPr>
              <a:spcBef>
                <a:spcPct val="50000"/>
              </a:spcBef>
              <a:defRPr/>
            </a:pPr>
            <a:r>
              <a:rPr lang="en-US" dirty="0">
                <a:solidFill>
                  <a:srgbClr val="FFCC00"/>
                </a:solidFill>
                <a:effectLst>
                  <a:outerShdw blurRad="38100" dist="38100" dir="2700000" algn="tl">
                    <a:srgbClr val="000000"/>
                  </a:outerShdw>
                </a:effectLst>
                <a:latin typeface="Arial"/>
              </a:rPr>
              <a:t>1. -</a:t>
            </a:r>
            <a:r>
              <a:rPr lang="en-US" dirty="0" err="1">
                <a:solidFill>
                  <a:srgbClr val="FFCC00"/>
                </a:solidFill>
                <a:effectLst>
                  <a:outerShdw blurRad="38100" dist="38100" dir="2700000" algn="tl">
                    <a:srgbClr val="000000"/>
                  </a:outerShdw>
                </a:effectLst>
                <a:latin typeface="Arial"/>
              </a:rPr>
              <a:t>Thế</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nào</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là</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từ</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ghép</a:t>
            </a:r>
            <a:r>
              <a:rPr lang="en-US" dirty="0">
                <a:solidFill>
                  <a:srgbClr val="FFCC00"/>
                </a:solidFill>
                <a:effectLst>
                  <a:outerShdw blurRad="38100" dist="38100" dir="2700000" algn="tl">
                    <a:srgbClr val="000000"/>
                  </a:outerShdw>
                </a:effectLst>
                <a:latin typeface="Arial"/>
              </a:rPr>
              <a:t>? Cho </a:t>
            </a:r>
            <a:r>
              <a:rPr lang="en-US" dirty="0" err="1">
                <a:solidFill>
                  <a:srgbClr val="FFCC00"/>
                </a:solidFill>
                <a:effectLst>
                  <a:outerShdw blurRad="38100" dist="38100" dir="2700000" algn="tl">
                    <a:srgbClr val="000000"/>
                  </a:outerShdw>
                </a:effectLst>
                <a:latin typeface="Arial"/>
              </a:rPr>
              <a:t>ví</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dụ</a:t>
            </a:r>
            <a:endParaRPr lang="en-US" dirty="0">
              <a:solidFill>
                <a:srgbClr val="FFCC00"/>
              </a:solidFill>
              <a:effectLst>
                <a:outerShdw blurRad="38100" dist="38100" dir="2700000" algn="tl">
                  <a:srgbClr val="000000"/>
                </a:outerShdw>
              </a:effectLst>
              <a:latin typeface="Arial"/>
            </a:endParaRPr>
          </a:p>
          <a:p>
            <a:pPr>
              <a:spcBef>
                <a:spcPct val="50000"/>
              </a:spcBef>
              <a:defRPr/>
            </a:pP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Thế</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nào</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là</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từ</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láy</a:t>
            </a:r>
            <a:r>
              <a:rPr lang="en-US" dirty="0">
                <a:solidFill>
                  <a:srgbClr val="FFCC00"/>
                </a:solidFill>
                <a:effectLst>
                  <a:outerShdw blurRad="38100" dist="38100" dir="2700000" algn="tl">
                    <a:srgbClr val="000000"/>
                  </a:outerShdw>
                </a:effectLst>
                <a:latin typeface="Arial"/>
              </a:rPr>
              <a:t>? Cho </a:t>
            </a:r>
            <a:r>
              <a:rPr lang="en-US" dirty="0" err="1">
                <a:solidFill>
                  <a:srgbClr val="FFCC00"/>
                </a:solidFill>
                <a:effectLst>
                  <a:outerShdw blurRad="38100" dist="38100" dir="2700000" algn="tl">
                    <a:srgbClr val="000000"/>
                  </a:outerShdw>
                </a:effectLst>
                <a:latin typeface="Arial"/>
              </a:rPr>
              <a:t>ví</a:t>
            </a:r>
            <a:r>
              <a:rPr lang="en-US" dirty="0">
                <a:solidFill>
                  <a:srgbClr val="FFCC00"/>
                </a:solidFill>
                <a:effectLst>
                  <a:outerShdw blurRad="38100" dist="38100" dir="2700000" algn="tl">
                    <a:srgbClr val="000000"/>
                  </a:outerShdw>
                </a:effectLst>
                <a:latin typeface="Arial"/>
              </a:rPr>
              <a:t> </a:t>
            </a:r>
            <a:r>
              <a:rPr lang="en-US" dirty="0" err="1">
                <a:solidFill>
                  <a:srgbClr val="FFCC00"/>
                </a:solidFill>
                <a:effectLst>
                  <a:outerShdw blurRad="38100" dist="38100" dir="2700000" algn="tl">
                    <a:srgbClr val="000000"/>
                  </a:outerShdw>
                </a:effectLst>
                <a:latin typeface="Arial"/>
              </a:rPr>
              <a:t>dụ</a:t>
            </a:r>
            <a:endParaRPr lang="en-US" dirty="0">
              <a:solidFill>
                <a:srgbClr val="FFCC00"/>
              </a:solidFill>
              <a:effectLst>
                <a:outerShdw blurRad="38100" dist="38100" dir="2700000" algn="tl">
                  <a:srgbClr val="000000"/>
                </a:outerShdw>
              </a:effectLst>
              <a:latin typeface="Arial"/>
            </a:endParaRPr>
          </a:p>
          <a:p>
            <a:pPr>
              <a:spcBef>
                <a:spcPct val="50000"/>
              </a:spcBef>
              <a:defRPr/>
            </a:pPr>
            <a:endParaRPr lang="en-US" dirty="0">
              <a:solidFill>
                <a:srgbClr val="FFCC00"/>
              </a:solidFill>
              <a:effectLst>
                <a:outerShdw blurRad="38100" dist="38100" dir="2700000" algn="tl">
                  <a:srgbClr val="000000"/>
                </a:outerShdw>
              </a:effectLst>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54981">
                                            <p:txEl>
                                              <p:pRg st="0" end="0"/>
                                            </p:txEl>
                                          </p:spTgt>
                                        </p:tgtEl>
                                        <p:attrNameLst>
                                          <p:attrName>style.visibility</p:attrName>
                                        </p:attrNameLst>
                                      </p:cBhvr>
                                      <p:to>
                                        <p:strVal val="visible"/>
                                      </p:to>
                                    </p:set>
                                    <p:animEffect transition="in" filter="box(in)">
                                      <p:cBhvr>
                                        <p:cTn id="7" dur="500"/>
                                        <p:tgtEl>
                                          <p:spTgt spid="254981">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54981">
                                            <p:txEl>
                                              <p:pRg st="1" end="1"/>
                                            </p:txEl>
                                          </p:spTgt>
                                        </p:tgtEl>
                                        <p:attrNameLst>
                                          <p:attrName>style.visibility</p:attrName>
                                        </p:attrNameLst>
                                      </p:cBhvr>
                                      <p:to>
                                        <p:strVal val="visible"/>
                                      </p:to>
                                    </p:set>
                                    <p:animEffect transition="in" filter="box(in)">
                                      <p:cBhvr>
                                        <p:cTn id="10" dur="500"/>
                                        <p:tgtEl>
                                          <p:spTgt spid="254981">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54981">
                                            <p:txEl>
                                              <p:pRg st="2" end="2"/>
                                            </p:txEl>
                                          </p:spTgt>
                                        </p:tgtEl>
                                        <p:attrNameLst>
                                          <p:attrName>style.visibility</p:attrName>
                                        </p:attrNameLst>
                                      </p:cBhvr>
                                      <p:to>
                                        <p:strVal val="visible"/>
                                      </p:to>
                                    </p:set>
                                    <p:animEffect transition="in" filter="box(in)">
                                      <p:cBhvr>
                                        <p:cTn id="13" dur="500"/>
                                        <p:tgtEl>
                                          <p:spTgt spid="254981">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54981">
                                            <p:txEl>
                                              <p:pRg st="3" end="3"/>
                                            </p:txEl>
                                          </p:spTgt>
                                        </p:tgtEl>
                                        <p:attrNameLst>
                                          <p:attrName>style.visibility</p:attrName>
                                        </p:attrNameLst>
                                      </p:cBhvr>
                                      <p:to>
                                        <p:strVal val="visible"/>
                                      </p:to>
                                    </p:set>
                                    <p:animEffect transition="in" filter="box(in)">
                                      <p:cBhvr>
                                        <p:cTn id="16" dur="500"/>
                                        <p:tgtEl>
                                          <p:spTgt spid="2549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457200" y="-11113"/>
            <a:ext cx="8229600" cy="1139826"/>
          </a:xfrm>
        </p:spPr>
        <p:txBody>
          <a:bodyPr/>
          <a:lstStyle/>
          <a:p>
            <a:pPr eaLnBrk="1" hangingPunct="1">
              <a:defRPr/>
            </a:pPr>
            <a:r>
              <a:rPr lang="en-US" sz="3600" u="sng" dirty="0" err="1" smtClean="0">
                <a:solidFill>
                  <a:srgbClr val="FFCC00"/>
                </a:solidFill>
              </a:rPr>
              <a:t>Luyện</a:t>
            </a:r>
            <a:r>
              <a:rPr lang="en-US" sz="3600" u="sng" dirty="0" smtClean="0">
                <a:solidFill>
                  <a:srgbClr val="FFCC00"/>
                </a:solidFill>
              </a:rPr>
              <a:t> </a:t>
            </a:r>
            <a:r>
              <a:rPr lang="en-US" sz="3600" u="sng" dirty="0" err="1" smtClean="0">
                <a:solidFill>
                  <a:srgbClr val="FFCC00"/>
                </a:solidFill>
              </a:rPr>
              <a:t>từ</a:t>
            </a:r>
            <a:r>
              <a:rPr lang="en-US" sz="3600" u="sng" dirty="0" smtClean="0">
                <a:solidFill>
                  <a:srgbClr val="FFCC00"/>
                </a:solidFill>
              </a:rPr>
              <a:t> </a:t>
            </a:r>
            <a:r>
              <a:rPr lang="en-US" sz="3600" u="sng" dirty="0" err="1" smtClean="0">
                <a:solidFill>
                  <a:srgbClr val="FFCC00"/>
                </a:solidFill>
              </a:rPr>
              <a:t>và</a:t>
            </a:r>
            <a:r>
              <a:rPr lang="en-US" sz="3600" u="sng" dirty="0" smtClean="0">
                <a:solidFill>
                  <a:srgbClr val="FFCC00"/>
                </a:solidFill>
              </a:rPr>
              <a:t> </a:t>
            </a:r>
            <a:r>
              <a:rPr lang="en-US" sz="3600" u="sng" dirty="0" err="1" smtClean="0">
                <a:solidFill>
                  <a:srgbClr val="FFCC00"/>
                </a:solidFill>
              </a:rPr>
              <a:t>câu</a:t>
            </a:r>
            <a:endParaRPr lang="en-US" sz="3600" u="sng" dirty="0" smtClean="0">
              <a:solidFill>
                <a:srgbClr val="FFCC00"/>
              </a:solidFill>
            </a:endParaRPr>
          </a:p>
        </p:txBody>
      </p:sp>
      <p:sp>
        <p:nvSpPr>
          <p:cNvPr id="211971" name="Rectangle 3"/>
          <p:cNvSpPr>
            <a:spLocks noGrp="1" noChangeArrowheads="1"/>
          </p:cNvSpPr>
          <p:nvPr>
            <p:ph type="body" sz="half" idx="1"/>
          </p:nvPr>
        </p:nvSpPr>
        <p:spPr>
          <a:xfrm>
            <a:off x="-268288" y="1146175"/>
            <a:ext cx="9144001" cy="2590800"/>
          </a:xfrm>
        </p:spPr>
        <p:txBody>
          <a:bodyPr/>
          <a:lstStyle/>
          <a:p>
            <a:pPr eaLnBrk="1" hangingPunct="1">
              <a:buFont typeface="Wingdings" pitchFamily="2" charset="2"/>
              <a:buNone/>
              <a:defRPr/>
            </a:pPr>
            <a:r>
              <a:rPr lang="en-US" dirty="0" smtClean="0">
                <a:latin typeface="Arial"/>
              </a:rPr>
              <a:t>	</a:t>
            </a:r>
            <a:r>
              <a:rPr lang="en-US" sz="4400" dirty="0" err="1" smtClean="0">
                <a:solidFill>
                  <a:srgbClr val="FFCC00"/>
                </a:solidFill>
                <a:latin typeface="Arial"/>
              </a:rPr>
              <a:t>Kiểm</a:t>
            </a:r>
            <a:r>
              <a:rPr lang="en-US" sz="4400" dirty="0" smtClean="0">
                <a:solidFill>
                  <a:srgbClr val="FFCC00"/>
                </a:solidFill>
                <a:latin typeface="Arial"/>
              </a:rPr>
              <a:t> </a:t>
            </a:r>
            <a:r>
              <a:rPr lang="en-US" sz="4400" dirty="0" err="1" smtClean="0">
                <a:solidFill>
                  <a:srgbClr val="FFCC00"/>
                </a:solidFill>
                <a:latin typeface="Arial"/>
              </a:rPr>
              <a:t>tra</a:t>
            </a:r>
            <a:r>
              <a:rPr lang="en-US" sz="4400" dirty="0" smtClean="0">
                <a:solidFill>
                  <a:srgbClr val="FFCC00"/>
                </a:solidFill>
                <a:latin typeface="Arial"/>
              </a:rPr>
              <a:t> </a:t>
            </a:r>
            <a:r>
              <a:rPr lang="en-US" sz="4400" dirty="0" err="1" smtClean="0">
                <a:solidFill>
                  <a:srgbClr val="FFCC00"/>
                </a:solidFill>
                <a:latin typeface="Arial"/>
              </a:rPr>
              <a:t>bài</a:t>
            </a:r>
            <a:r>
              <a:rPr lang="en-US" sz="4400" dirty="0" smtClean="0">
                <a:solidFill>
                  <a:srgbClr val="FFCC00"/>
                </a:solidFill>
                <a:latin typeface="Arial"/>
              </a:rPr>
              <a:t> </a:t>
            </a:r>
            <a:r>
              <a:rPr lang="en-US" sz="4400" dirty="0" err="1" smtClean="0">
                <a:solidFill>
                  <a:srgbClr val="FFCC00"/>
                </a:solidFill>
                <a:latin typeface="Arial"/>
              </a:rPr>
              <a:t>cũ</a:t>
            </a:r>
            <a:r>
              <a:rPr lang="en-US" sz="4400" dirty="0" smtClean="0">
                <a:solidFill>
                  <a:srgbClr val="FFCC00"/>
                </a:solidFill>
                <a:latin typeface="Arial"/>
              </a:rPr>
              <a:t>:</a:t>
            </a:r>
          </a:p>
          <a:p>
            <a:pPr eaLnBrk="1" hangingPunct="1">
              <a:buFont typeface="Wingdings" pitchFamily="2" charset="2"/>
              <a:buNone/>
              <a:defRPr/>
            </a:pPr>
            <a:r>
              <a:rPr lang="en-US" sz="2800" dirty="0" smtClean="0">
                <a:solidFill>
                  <a:srgbClr val="FFCC00"/>
                </a:solidFill>
                <a:latin typeface="Arial"/>
              </a:rPr>
              <a:t>	 2. </a:t>
            </a:r>
            <a:r>
              <a:rPr lang="en-US" i="1" dirty="0" err="1" smtClean="0">
                <a:solidFill>
                  <a:srgbClr val="FFCC00"/>
                </a:solidFill>
                <a:latin typeface="Arial"/>
              </a:rPr>
              <a:t>Phân</a:t>
            </a:r>
            <a:r>
              <a:rPr lang="en-US" i="1" dirty="0" smtClean="0">
                <a:solidFill>
                  <a:srgbClr val="FFCC00"/>
                </a:solidFill>
                <a:latin typeface="Arial"/>
              </a:rPr>
              <a:t> </a:t>
            </a:r>
            <a:r>
              <a:rPr lang="en-US" i="1" dirty="0" err="1" smtClean="0">
                <a:solidFill>
                  <a:srgbClr val="FFCC00"/>
                </a:solidFill>
                <a:latin typeface="Arial"/>
              </a:rPr>
              <a:t>các</a:t>
            </a:r>
            <a:r>
              <a:rPr lang="en-US" i="1" dirty="0" smtClean="0">
                <a:solidFill>
                  <a:srgbClr val="FFCC00"/>
                </a:solidFill>
                <a:latin typeface="Arial"/>
              </a:rPr>
              <a:t> </a:t>
            </a:r>
            <a:r>
              <a:rPr lang="en-US" i="1" dirty="0" err="1" smtClean="0">
                <a:solidFill>
                  <a:srgbClr val="FFCC00"/>
                </a:solidFill>
                <a:latin typeface="Arial"/>
              </a:rPr>
              <a:t>từ</a:t>
            </a:r>
            <a:r>
              <a:rPr lang="en-US" i="1" dirty="0" smtClean="0">
                <a:solidFill>
                  <a:srgbClr val="FFCC00"/>
                </a:solidFill>
                <a:latin typeface="Arial"/>
              </a:rPr>
              <a:t> </a:t>
            </a:r>
            <a:r>
              <a:rPr lang="en-US" i="1" dirty="0" err="1" smtClean="0">
                <a:solidFill>
                  <a:srgbClr val="FFCC00"/>
                </a:solidFill>
                <a:latin typeface="Arial"/>
              </a:rPr>
              <a:t>phức</a:t>
            </a:r>
            <a:r>
              <a:rPr lang="en-US" i="1" dirty="0" smtClean="0">
                <a:solidFill>
                  <a:srgbClr val="FFCC00"/>
                </a:solidFill>
                <a:latin typeface="Arial"/>
              </a:rPr>
              <a:t> </a:t>
            </a:r>
            <a:r>
              <a:rPr lang="en-US" i="1" dirty="0" err="1" smtClean="0">
                <a:solidFill>
                  <a:srgbClr val="FFCC00"/>
                </a:solidFill>
                <a:latin typeface="Arial"/>
              </a:rPr>
              <a:t>sau</a:t>
            </a:r>
            <a:r>
              <a:rPr lang="en-US" i="1" dirty="0" smtClean="0">
                <a:solidFill>
                  <a:srgbClr val="FFCC00"/>
                </a:solidFill>
                <a:latin typeface="Arial"/>
              </a:rPr>
              <a:t> </a:t>
            </a:r>
            <a:r>
              <a:rPr lang="en-US" i="1" dirty="0" err="1" smtClean="0">
                <a:solidFill>
                  <a:srgbClr val="FFCC00"/>
                </a:solidFill>
                <a:latin typeface="Arial"/>
              </a:rPr>
              <a:t>thành</a:t>
            </a:r>
            <a:r>
              <a:rPr lang="en-US" i="1" dirty="0" smtClean="0">
                <a:solidFill>
                  <a:srgbClr val="FFCC00"/>
                </a:solidFill>
                <a:latin typeface="Arial"/>
              </a:rPr>
              <a:t> </a:t>
            </a:r>
            <a:r>
              <a:rPr lang="en-US" i="1" dirty="0" err="1" smtClean="0">
                <a:solidFill>
                  <a:srgbClr val="FFCC00"/>
                </a:solidFill>
                <a:latin typeface="Arial"/>
              </a:rPr>
              <a:t>từ</a:t>
            </a:r>
            <a:r>
              <a:rPr lang="en-US" i="1" dirty="0" smtClean="0">
                <a:solidFill>
                  <a:srgbClr val="FFCC00"/>
                </a:solidFill>
                <a:latin typeface="Arial"/>
              </a:rPr>
              <a:t> </a:t>
            </a:r>
            <a:r>
              <a:rPr lang="en-US" i="1" dirty="0" err="1" smtClean="0">
                <a:solidFill>
                  <a:srgbClr val="FFCC00"/>
                </a:solidFill>
                <a:latin typeface="Arial"/>
              </a:rPr>
              <a:t>ghép</a:t>
            </a:r>
            <a:r>
              <a:rPr lang="en-US" i="1" dirty="0" smtClean="0">
                <a:solidFill>
                  <a:srgbClr val="FFCC00"/>
                </a:solidFill>
                <a:latin typeface="Arial"/>
              </a:rPr>
              <a:t> </a:t>
            </a:r>
            <a:r>
              <a:rPr lang="en-US" i="1" dirty="0" err="1" smtClean="0">
                <a:solidFill>
                  <a:srgbClr val="FFCC00"/>
                </a:solidFill>
                <a:latin typeface="Arial"/>
              </a:rPr>
              <a:t>và</a:t>
            </a:r>
            <a:r>
              <a:rPr lang="en-US" i="1" dirty="0" smtClean="0">
                <a:solidFill>
                  <a:srgbClr val="FFCC00"/>
                </a:solidFill>
                <a:latin typeface="Arial"/>
              </a:rPr>
              <a:t> </a:t>
            </a:r>
            <a:r>
              <a:rPr lang="en-US" i="1" dirty="0" err="1" smtClean="0">
                <a:solidFill>
                  <a:srgbClr val="FFCC00"/>
                </a:solidFill>
                <a:latin typeface="Arial"/>
              </a:rPr>
              <a:t>từ</a:t>
            </a:r>
            <a:r>
              <a:rPr lang="en-US" i="1" dirty="0" smtClean="0">
                <a:solidFill>
                  <a:srgbClr val="FFCC00"/>
                </a:solidFill>
                <a:latin typeface="Arial"/>
              </a:rPr>
              <a:t> </a:t>
            </a:r>
            <a:r>
              <a:rPr lang="en-US" i="1" dirty="0" err="1" smtClean="0">
                <a:solidFill>
                  <a:srgbClr val="FFCC00"/>
                </a:solidFill>
                <a:latin typeface="Arial"/>
              </a:rPr>
              <a:t>láy</a:t>
            </a:r>
            <a:r>
              <a:rPr lang="en-US" i="1" dirty="0" smtClean="0">
                <a:solidFill>
                  <a:srgbClr val="FFCC00"/>
                </a:solidFill>
                <a:latin typeface="Arial"/>
              </a:rPr>
              <a:t>:</a:t>
            </a:r>
            <a:r>
              <a:rPr lang="en-US" dirty="0" smtClean="0">
                <a:solidFill>
                  <a:srgbClr val="FFCC00"/>
                </a:solidFill>
                <a:latin typeface="Arial"/>
              </a:rPr>
              <a:t> </a:t>
            </a:r>
            <a:r>
              <a:rPr lang="en-US" dirty="0" err="1" smtClean="0">
                <a:solidFill>
                  <a:srgbClr val="FF00FF"/>
                </a:solidFill>
                <a:latin typeface="Arial"/>
              </a:rPr>
              <a:t>nhà</a:t>
            </a:r>
            <a:r>
              <a:rPr lang="en-US" dirty="0" smtClean="0">
                <a:solidFill>
                  <a:srgbClr val="FF00FF"/>
                </a:solidFill>
                <a:latin typeface="Arial"/>
              </a:rPr>
              <a:t> </a:t>
            </a:r>
            <a:r>
              <a:rPr lang="en-US" dirty="0" err="1" smtClean="0">
                <a:solidFill>
                  <a:srgbClr val="FF00FF"/>
                </a:solidFill>
                <a:latin typeface="Arial"/>
              </a:rPr>
              <a:t>cửa</a:t>
            </a:r>
            <a:r>
              <a:rPr lang="en-US" dirty="0" smtClean="0">
                <a:solidFill>
                  <a:srgbClr val="FF00FF"/>
                </a:solidFill>
                <a:latin typeface="Arial"/>
              </a:rPr>
              <a:t>, </a:t>
            </a:r>
            <a:r>
              <a:rPr lang="en-US" dirty="0" err="1" smtClean="0">
                <a:solidFill>
                  <a:srgbClr val="FF00FF"/>
                </a:solidFill>
                <a:latin typeface="Arial"/>
              </a:rPr>
              <a:t>đẹp</a:t>
            </a:r>
            <a:r>
              <a:rPr lang="en-US" dirty="0" smtClean="0">
                <a:solidFill>
                  <a:srgbClr val="FF00FF"/>
                </a:solidFill>
                <a:latin typeface="Arial"/>
              </a:rPr>
              <a:t> </a:t>
            </a:r>
            <a:r>
              <a:rPr lang="en-US" dirty="0" err="1" smtClean="0">
                <a:solidFill>
                  <a:srgbClr val="FF00FF"/>
                </a:solidFill>
                <a:latin typeface="Arial"/>
              </a:rPr>
              <a:t>đẽ</a:t>
            </a:r>
            <a:r>
              <a:rPr lang="en-US" dirty="0" smtClean="0">
                <a:solidFill>
                  <a:srgbClr val="FF00FF"/>
                </a:solidFill>
                <a:latin typeface="Arial"/>
              </a:rPr>
              <a:t>, </a:t>
            </a:r>
            <a:r>
              <a:rPr lang="en-US" dirty="0" err="1" smtClean="0">
                <a:solidFill>
                  <a:srgbClr val="FF00FF"/>
                </a:solidFill>
                <a:latin typeface="Arial"/>
              </a:rPr>
              <a:t>mặt</a:t>
            </a:r>
            <a:r>
              <a:rPr lang="en-US" dirty="0" smtClean="0">
                <a:solidFill>
                  <a:srgbClr val="FF00FF"/>
                </a:solidFill>
                <a:latin typeface="Arial"/>
              </a:rPr>
              <a:t> </a:t>
            </a:r>
            <a:r>
              <a:rPr lang="en-US" dirty="0" err="1" smtClean="0">
                <a:solidFill>
                  <a:srgbClr val="FF00FF"/>
                </a:solidFill>
                <a:latin typeface="Arial"/>
              </a:rPr>
              <a:t>mũi</a:t>
            </a:r>
            <a:r>
              <a:rPr lang="en-US" dirty="0" smtClean="0">
                <a:solidFill>
                  <a:srgbClr val="FF00FF"/>
                </a:solidFill>
                <a:latin typeface="Arial"/>
              </a:rPr>
              <a:t>, </a:t>
            </a:r>
            <a:r>
              <a:rPr lang="en-US" dirty="0" err="1" smtClean="0">
                <a:solidFill>
                  <a:srgbClr val="FF00FF"/>
                </a:solidFill>
                <a:latin typeface="Arial"/>
              </a:rPr>
              <a:t>xe</a:t>
            </a:r>
            <a:r>
              <a:rPr lang="en-US" dirty="0" smtClean="0">
                <a:solidFill>
                  <a:srgbClr val="FF00FF"/>
                </a:solidFill>
                <a:latin typeface="Arial"/>
              </a:rPr>
              <a:t> </a:t>
            </a:r>
            <a:r>
              <a:rPr lang="en-US" dirty="0" err="1" smtClean="0">
                <a:solidFill>
                  <a:srgbClr val="FF00FF"/>
                </a:solidFill>
                <a:latin typeface="Arial"/>
              </a:rPr>
              <a:t>đạp</a:t>
            </a:r>
            <a:r>
              <a:rPr lang="en-US" dirty="0" smtClean="0">
                <a:solidFill>
                  <a:srgbClr val="FF00FF"/>
                </a:solidFill>
                <a:latin typeface="Arial"/>
              </a:rPr>
              <a:t>, </a:t>
            </a:r>
            <a:r>
              <a:rPr lang="en-US" dirty="0" err="1" smtClean="0">
                <a:solidFill>
                  <a:srgbClr val="FF00FF"/>
                </a:solidFill>
                <a:latin typeface="Arial"/>
              </a:rPr>
              <a:t>xinh</a:t>
            </a:r>
            <a:r>
              <a:rPr lang="en-US" dirty="0" smtClean="0">
                <a:solidFill>
                  <a:srgbClr val="FF00FF"/>
                </a:solidFill>
                <a:latin typeface="Arial"/>
              </a:rPr>
              <a:t> </a:t>
            </a:r>
            <a:r>
              <a:rPr lang="en-US" dirty="0" err="1" smtClean="0">
                <a:solidFill>
                  <a:srgbClr val="FF00FF"/>
                </a:solidFill>
                <a:latin typeface="Arial"/>
              </a:rPr>
              <a:t>xắn</a:t>
            </a:r>
            <a:r>
              <a:rPr lang="en-US" dirty="0" smtClean="0">
                <a:solidFill>
                  <a:srgbClr val="FF00FF"/>
                </a:solidFill>
                <a:latin typeface="Arial"/>
              </a:rPr>
              <a:t>, </a:t>
            </a:r>
            <a:r>
              <a:rPr lang="en-US" dirty="0" err="1" smtClean="0">
                <a:solidFill>
                  <a:srgbClr val="FF00FF"/>
                </a:solidFill>
                <a:latin typeface="Arial"/>
              </a:rPr>
              <a:t>quanh</a:t>
            </a:r>
            <a:r>
              <a:rPr lang="en-US" dirty="0" smtClean="0">
                <a:solidFill>
                  <a:srgbClr val="FF00FF"/>
                </a:solidFill>
                <a:latin typeface="Arial"/>
              </a:rPr>
              <a:t> co, </a:t>
            </a:r>
            <a:r>
              <a:rPr lang="en-US" dirty="0" err="1" smtClean="0">
                <a:solidFill>
                  <a:srgbClr val="FF00FF"/>
                </a:solidFill>
                <a:latin typeface="Arial"/>
              </a:rPr>
              <a:t>săn</a:t>
            </a:r>
            <a:r>
              <a:rPr lang="en-US" dirty="0" smtClean="0">
                <a:solidFill>
                  <a:srgbClr val="FF00FF"/>
                </a:solidFill>
                <a:latin typeface="Arial"/>
              </a:rPr>
              <a:t> </a:t>
            </a:r>
            <a:r>
              <a:rPr lang="en-US" dirty="0" err="1" smtClean="0">
                <a:solidFill>
                  <a:srgbClr val="FF00FF"/>
                </a:solidFill>
                <a:latin typeface="Arial"/>
              </a:rPr>
              <a:t>bắn</a:t>
            </a:r>
            <a:endParaRPr lang="en-US" dirty="0" smtClean="0">
              <a:solidFill>
                <a:srgbClr val="FF00FF"/>
              </a:solidFill>
              <a:latin typeface="Arial"/>
            </a:endParaRPr>
          </a:p>
        </p:txBody>
      </p:sp>
      <p:graphicFrame>
        <p:nvGraphicFramePr>
          <p:cNvPr id="212058" name="Group 90"/>
          <p:cNvGraphicFramePr>
            <a:graphicFrameLocks noGrp="1"/>
          </p:cNvGraphicFramePr>
          <p:nvPr>
            <p:ph sz="quarter" idx="2"/>
          </p:nvPr>
        </p:nvGraphicFramePr>
        <p:xfrm>
          <a:off x="962025" y="3789363"/>
          <a:ext cx="7343775" cy="2066925"/>
        </p:xfrm>
        <a:graphic>
          <a:graphicData uri="http://schemas.openxmlformats.org/drawingml/2006/table">
            <a:tbl>
              <a:tblPr/>
              <a:tblGrid>
                <a:gridCol w="3621088"/>
                <a:gridCol w="3722687"/>
              </a:tblGrid>
              <a:tr h="63998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600" b="1"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ghép</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600" b="1"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láy</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694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nhà cửa, mặt mũi, xe đạp, săn bắn</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đẹp đẽ, xinh xắn, quanh co</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11970"/>
                                        </p:tgtEl>
                                        <p:attrNameLst>
                                          <p:attrName>style.visibility</p:attrName>
                                        </p:attrNameLst>
                                      </p:cBhvr>
                                      <p:to>
                                        <p:strVal val="visible"/>
                                      </p:to>
                                    </p:set>
                                    <p:anim calcmode="lin" valueType="num">
                                      <p:cBhvr>
                                        <p:cTn id="7" dur="500" fill="hold"/>
                                        <p:tgtEl>
                                          <p:spTgt spid="211970"/>
                                        </p:tgtEl>
                                        <p:attrNameLst>
                                          <p:attrName>ppt_w</p:attrName>
                                        </p:attrNameLst>
                                      </p:cBhvr>
                                      <p:tavLst>
                                        <p:tav tm="0">
                                          <p:val>
                                            <p:fltVal val="0"/>
                                          </p:val>
                                        </p:tav>
                                        <p:tav tm="100000">
                                          <p:val>
                                            <p:strVal val="#ppt_w"/>
                                          </p:val>
                                        </p:tav>
                                      </p:tavLst>
                                    </p:anim>
                                    <p:anim calcmode="lin" valueType="num">
                                      <p:cBhvr>
                                        <p:cTn id="8" dur="500" fill="hold"/>
                                        <p:tgtEl>
                                          <p:spTgt spid="21197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211971"/>
                                        </p:tgtEl>
                                        <p:attrNameLst>
                                          <p:attrName>style.visibility</p:attrName>
                                        </p:attrNameLst>
                                      </p:cBhvr>
                                      <p:to>
                                        <p:strVal val="visible"/>
                                      </p:to>
                                    </p:set>
                                    <p:anim to="" calcmode="lin" valueType="num">
                                      <p:cBhvr>
                                        <p:cTn id="13" dur="1" fill="hold"/>
                                        <p:tgtEl>
                                          <p:spTgt spid="211971"/>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212058"/>
                                        </p:tgtEl>
                                        <p:attrNameLst>
                                          <p:attrName>style.visibility</p:attrName>
                                        </p:attrNameLst>
                                      </p:cBhvr>
                                      <p:to>
                                        <p:strVal val="visible"/>
                                      </p:to>
                                    </p:set>
                                    <p:animEffect transition="in" filter="checkerboard(across)">
                                      <p:cBhvr>
                                        <p:cTn id="18" dur="500"/>
                                        <p:tgtEl>
                                          <p:spTgt spid="21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p:bldP spid="211971"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457200" y="0"/>
            <a:ext cx="8686800" cy="1139825"/>
          </a:xfrm>
        </p:spPr>
        <p:txBody>
          <a:bodyPr/>
          <a:lstStyle/>
          <a:p>
            <a:pPr eaLnBrk="1" hangingPunct="1">
              <a:defRPr/>
            </a:pPr>
            <a:r>
              <a:rPr lang="en-US" sz="3600" u="sng" dirty="0" err="1" smtClean="0">
                <a:solidFill>
                  <a:srgbClr val="FFCC00"/>
                </a:solidFill>
              </a:rPr>
              <a:t>Luyện</a:t>
            </a:r>
            <a:r>
              <a:rPr lang="en-US" sz="3600" u="sng" dirty="0" smtClean="0">
                <a:solidFill>
                  <a:srgbClr val="FFCC00"/>
                </a:solidFill>
              </a:rPr>
              <a:t> </a:t>
            </a:r>
            <a:r>
              <a:rPr lang="en-US" sz="3600" u="sng" dirty="0" err="1" smtClean="0">
                <a:solidFill>
                  <a:srgbClr val="FFCC00"/>
                </a:solidFill>
              </a:rPr>
              <a:t>từ</a:t>
            </a:r>
            <a:r>
              <a:rPr lang="en-US" sz="3600" u="sng" dirty="0" smtClean="0">
                <a:solidFill>
                  <a:srgbClr val="FFCC00"/>
                </a:solidFill>
              </a:rPr>
              <a:t> </a:t>
            </a:r>
            <a:r>
              <a:rPr lang="en-US" sz="3600" u="sng" dirty="0" err="1" smtClean="0">
                <a:solidFill>
                  <a:srgbClr val="FFCC00"/>
                </a:solidFill>
              </a:rPr>
              <a:t>và</a:t>
            </a:r>
            <a:r>
              <a:rPr lang="en-US" sz="3600" u="sng" dirty="0" smtClean="0">
                <a:solidFill>
                  <a:srgbClr val="FFCC00"/>
                </a:solidFill>
              </a:rPr>
              <a:t> </a:t>
            </a:r>
            <a:r>
              <a:rPr lang="en-US" sz="3600" u="sng" dirty="0" err="1" smtClean="0">
                <a:solidFill>
                  <a:srgbClr val="FFCC00"/>
                </a:solidFill>
              </a:rPr>
              <a:t>câu</a:t>
            </a:r>
            <a:endParaRPr lang="en-US" sz="3600" u="sng" dirty="0" smtClean="0">
              <a:solidFill>
                <a:srgbClr val="FFCC00"/>
              </a:solidFill>
            </a:endParaRPr>
          </a:p>
        </p:txBody>
      </p:sp>
      <p:sp>
        <p:nvSpPr>
          <p:cNvPr id="240644" name="Rectangle 4"/>
          <p:cNvSpPr>
            <a:spLocks noChangeArrowheads="1"/>
          </p:cNvSpPr>
          <p:nvPr/>
        </p:nvSpPr>
        <p:spPr bwMode="auto">
          <a:xfrm>
            <a:off x="457200" y="1066800"/>
            <a:ext cx="8229600" cy="914400"/>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70000"/>
              <a:buFont typeface="Wingdings" pitchFamily="2" charset="2"/>
              <a:buNone/>
              <a:defRPr/>
            </a:pPr>
            <a:r>
              <a:rPr lang="en-US">
                <a:solidFill>
                  <a:srgbClr val="FF3300"/>
                </a:solidFill>
                <a:effectLst>
                  <a:outerShdw blurRad="38100" dist="38100" dir="2700000" algn="tl">
                    <a:srgbClr val="000000"/>
                  </a:outerShdw>
                </a:effectLst>
                <a:latin typeface="Arial"/>
              </a:rPr>
              <a:t>Luyện tập về từ ghép và từ láy</a:t>
            </a:r>
          </a:p>
        </p:txBody>
      </p:sp>
      <p:sp>
        <p:nvSpPr>
          <p:cNvPr id="240648" name="Rectangle 8"/>
          <p:cNvSpPr>
            <a:spLocks noChangeArrowheads="1"/>
          </p:cNvSpPr>
          <p:nvPr/>
        </p:nvSpPr>
        <p:spPr bwMode="auto">
          <a:xfrm>
            <a:off x="0" y="2209800"/>
            <a:ext cx="9024938" cy="4038600"/>
          </a:xfrm>
          <a:prstGeom prst="rect">
            <a:avLst/>
          </a:prstGeom>
          <a:noFill/>
          <a:ln w="9525" algn="ctr">
            <a:noFill/>
            <a:miter lim="800000"/>
            <a:headEnd/>
            <a:tailEnd/>
          </a:ln>
        </p:spPr>
        <p:txBody>
          <a:bodyPr wrap="none" anchor="ctr"/>
          <a:lstStyle/>
          <a:p>
            <a:r>
              <a:rPr lang="en-US" sz="3600">
                <a:solidFill>
                  <a:srgbClr val="FFCC00"/>
                </a:solidFill>
                <a:latin typeface="Arial" charset="0"/>
              </a:rPr>
              <a:t>    </a:t>
            </a:r>
            <a:r>
              <a:rPr lang="en-US" sz="3600" u="sng">
                <a:solidFill>
                  <a:srgbClr val="FFCC00"/>
                </a:solidFill>
                <a:latin typeface="Arial" charset="0"/>
              </a:rPr>
              <a:t>Bài 1</a:t>
            </a:r>
            <a:r>
              <a:rPr lang="en-US" sz="3600">
                <a:solidFill>
                  <a:srgbClr val="FFCC00"/>
                </a:solidFill>
                <a:latin typeface="Arial" charset="0"/>
              </a:rPr>
              <a:t>:</a:t>
            </a:r>
            <a:r>
              <a:rPr lang="en-US" sz="2800">
                <a:solidFill>
                  <a:srgbClr val="FFCC00"/>
                </a:solidFill>
                <a:latin typeface="Arial" charset="0"/>
              </a:rPr>
              <a:t> </a:t>
            </a:r>
            <a:r>
              <a:rPr lang="en-US" sz="3200">
                <a:solidFill>
                  <a:srgbClr val="FFCC00"/>
                </a:solidFill>
                <a:latin typeface="Arial" charset="0"/>
              </a:rPr>
              <a:t>So sánh hai từ ghép sau đây</a:t>
            </a:r>
            <a:r>
              <a:rPr lang="en-US" sz="2800">
                <a:solidFill>
                  <a:srgbClr val="FFCC00"/>
                </a:solidFill>
                <a:latin typeface="Arial" charset="0"/>
              </a:rPr>
              <a:t>:</a:t>
            </a:r>
          </a:p>
          <a:p>
            <a:r>
              <a:rPr lang="en-US" sz="2800" b="1" i="1">
                <a:solidFill>
                  <a:srgbClr val="FF00FF"/>
                </a:solidFill>
                <a:latin typeface="Arial" charset="0"/>
              </a:rPr>
              <a:t>      Bánh trái</a:t>
            </a:r>
            <a:r>
              <a:rPr lang="en-US" sz="2800">
                <a:solidFill>
                  <a:srgbClr val="FFCC00"/>
                </a:solidFill>
                <a:latin typeface="Arial" charset="0"/>
              </a:rPr>
              <a:t> (chỉ chung các loại bánh).</a:t>
            </a:r>
          </a:p>
          <a:p>
            <a:r>
              <a:rPr lang="en-US" sz="2800" b="1" i="1">
                <a:solidFill>
                  <a:srgbClr val="FF00FF"/>
                </a:solidFill>
                <a:latin typeface="Arial" charset="0"/>
              </a:rPr>
              <a:t>     Bánh rán</a:t>
            </a:r>
            <a:r>
              <a:rPr lang="en-US" sz="2800">
                <a:solidFill>
                  <a:srgbClr val="FFCC00"/>
                </a:solidFill>
                <a:latin typeface="Arial" charset="0"/>
              </a:rPr>
              <a:t> (chỉ loại bánh nặn bằng bột gạo  nếp  ,</a:t>
            </a:r>
          </a:p>
          <a:p>
            <a:r>
              <a:rPr lang="en-US" sz="2800">
                <a:solidFill>
                  <a:srgbClr val="FFCC00"/>
                </a:solidFill>
                <a:latin typeface="Arial" charset="0"/>
              </a:rPr>
              <a:t>		 thường có nhân, rán chín giòn).</a:t>
            </a:r>
          </a:p>
          <a:p>
            <a:r>
              <a:rPr lang="en-US" sz="2800">
                <a:solidFill>
                  <a:srgbClr val="FFCC00"/>
                </a:solidFill>
                <a:latin typeface="Arial" charset="0"/>
              </a:rPr>
              <a:t>        a) Từ ghép nào có nghĩa tổng hợp (bao quát </a:t>
            </a:r>
          </a:p>
          <a:p>
            <a:r>
              <a:rPr lang="en-US" sz="2800">
                <a:solidFill>
                  <a:srgbClr val="FFCC00"/>
                </a:solidFill>
                <a:latin typeface="Arial" charset="0"/>
              </a:rPr>
              <a:t>chung) ?</a:t>
            </a:r>
          </a:p>
          <a:p>
            <a:r>
              <a:rPr lang="en-US" sz="2800">
                <a:solidFill>
                  <a:srgbClr val="FFCC00"/>
                </a:solidFill>
                <a:latin typeface="Arial" charset="0"/>
              </a:rPr>
              <a:t>         b) Từ ghép nào có nghĩa phân loại (chỉ một loại</a:t>
            </a:r>
          </a:p>
          <a:p>
            <a:r>
              <a:rPr lang="en-US" sz="2800">
                <a:solidFill>
                  <a:srgbClr val="FFCC00"/>
                </a:solidFill>
                <a:latin typeface="Arial" charset="0"/>
              </a:rPr>
              <a:t> nhỏ thuộc phạm vi nghĩa của tiếng thứ nhất) ?</a:t>
            </a:r>
          </a:p>
          <a:p>
            <a:endParaRPr lang="en-US" sz="2800">
              <a:solidFill>
                <a:srgbClr val="FFCC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0642"/>
                                        </p:tgtEl>
                                        <p:attrNameLst>
                                          <p:attrName>style.visibility</p:attrName>
                                        </p:attrNameLst>
                                      </p:cBhvr>
                                      <p:to>
                                        <p:strVal val="visible"/>
                                      </p:to>
                                    </p:set>
                                    <p:animEffect transition="in" filter="box(in)">
                                      <p:cBhvr>
                                        <p:cTn id="7" dur="500"/>
                                        <p:tgtEl>
                                          <p:spTgt spid="240642"/>
                                        </p:tgtEl>
                                      </p:cBhvr>
                                    </p:animEffect>
                                  </p:childTnLst>
                                </p:cTn>
                              </p:par>
                              <p:par>
                                <p:cTn id="8" presetID="4" presetClass="entr" presetSubtype="16" fill="hold" nodeType="withEffect">
                                  <p:stCondLst>
                                    <p:cond delay="0"/>
                                  </p:stCondLst>
                                  <p:childTnLst>
                                    <p:set>
                                      <p:cBhvr>
                                        <p:cTn id="9" dur="1" fill="hold">
                                          <p:stCondLst>
                                            <p:cond delay="0"/>
                                          </p:stCondLst>
                                        </p:cTn>
                                        <p:tgtEl>
                                          <p:spTgt spid="240644">
                                            <p:txEl>
                                              <p:pRg st="0" end="0"/>
                                            </p:txEl>
                                          </p:spTgt>
                                        </p:tgtEl>
                                        <p:attrNameLst>
                                          <p:attrName>style.visibility</p:attrName>
                                        </p:attrNameLst>
                                      </p:cBhvr>
                                      <p:to>
                                        <p:strVal val="visible"/>
                                      </p:to>
                                    </p:set>
                                    <p:animEffect transition="in" filter="box(in)">
                                      <p:cBhvr>
                                        <p:cTn id="10" dur="500"/>
                                        <p:tgtEl>
                                          <p:spTgt spid="240644">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240648">
                                            <p:txEl>
                                              <p:pRg st="0" end="0"/>
                                            </p:txEl>
                                          </p:spTgt>
                                        </p:tgtEl>
                                        <p:attrNameLst>
                                          <p:attrName>style.visibility</p:attrName>
                                        </p:attrNameLst>
                                      </p:cBhvr>
                                      <p:to>
                                        <p:strVal val="visible"/>
                                      </p:to>
                                    </p:set>
                                    <p:animEffect transition="in" filter="box(in)">
                                      <p:cBhvr>
                                        <p:cTn id="15" dur="500"/>
                                        <p:tgtEl>
                                          <p:spTgt spid="240648">
                                            <p:txEl>
                                              <p:pRg st="0" end="0"/>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240648">
                                            <p:txEl>
                                              <p:pRg st="1" end="1"/>
                                            </p:txEl>
                                          </p:spTgt>
                                        </p:tgtEl>
                                        <p:attrNameLst>
                                          <p:attrName>style.visibility</p:attrName>
                                        </p:attrNameLst>
                                      </p:cBhvr>
                                      <p:to>
                                        <p:strVal val="visible"/>
                                      </p:to>
                                    </p:set>
                                    <p:animEffect transition="in" filter="box(in)">
                                      <p:cBhvr>
                                        <p:cTn id="18" dur="500"/>
                                        <p:tgtEl>
                                          <p:spTgt spid="240648">
                                            <p:txEl>
                                              <p:pRg st="1" end="1"/>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240648">
                                            <p:txEl>
                                              <p:pRg st="2" end="2"/>
                                            </p:txEl>
                                          </p:spTgt>
                                        </p:tgtEl>
                                        <p:attrNameLst>
                                          <p:attrName>style.visibility</p:attrName>
                                        </p:attrNameLst>
                                      </p:cBhvr>
                                      <p:to>
                                        <p:strVal val="visible"/>
                                      </p:to>
                                    </p:set>
                                    <p:animEffect transition="in" filter="box(in)">
                                      <p:cBhvr>
                                        <p:cTn id="21" dur="500"/>
                                        <p:tgtEl>
                                          <p:spTgt spid="240648">
                                            <p:txEl>
                                              <p:pRg st="2" end="2"/>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240648">
                                            <p:txEl>
                                              <p:pRg st="3" end="3"/>
                                            </p:txEl>
                                          </p:spTgt>
                                        </p:tgtEl>
                                        <p:attrNameLst>
                                          <p:attrName>style.visibility</p:attrName>
                                        </p:attrNameLst>
                                      </p:cBhvr>
                                      <p:to>
                                        <p:strVal val="visible"/>
                                      </p:to>
                                    </p:set>
                                    <p:animEffect transition="in" filter="box(in)">
                                      <p:cBhvr>
                                        <p:cTn id="24" dur="500"/>
                                        <p:tgtEl>
                                          <p:spTgt spid="240648">
                                            <p:txEl>
                                              <p:pRg st="3" end="3"/>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240648">
                                            <p:txEl>
                                              <p:pRg st="4" end="4"/>
                                            </p:txEl>
                                          </p:spTgt>
                                        </p:tgtEl>
                                        <p:attrNameLst>
                                          <p:attrName>style.visibility</p:attrName>
                                        </p:attrNameLst>
                                      </p:cBhvr>
                                      <p:to>
                                        <p:strVal val="visible"/>
                                      </p:to>
                                    </p:set>
                                    <p:animEffect transition="in" filter="box(in)">
                                      <p:cBhvr>
                                        <p:cTn id="27" dur="500"/>
                                        <p:tgtEl>
                                          <p:spTgt spid="240648">
                                            <p:txEl>
                                              <p:pRg st="4" end="4"/>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240648">
                                            <p:txEl>
                                              <p:pRg st="5" end="5"/>
                                            </p:txEl>
                                          </p:spTgt>
                                        </p:tgtEl>
                                        <p:attrNameLst>
                                          <p:attrName>style.visibility</p:attrName>
                                        </p:attrNameLst>
                                      </p:cBhvr>
                                      <p:to>
                                        <p:strVal val="visible"/>
                                      </p:to>
                                    </p:set>
                                    <p:animEffect transition="in" filter="box(in)">
                                      <p:cBhvr>
                                        <p:cTn id="30" dur="500"/>
                                        <p:tgtEl>
                                          <p:spTgt spid="240648">
                                            <p:txEl>
                                              <p:pRg st="5" end="5"/>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240648">
                                            <p:txEl>
                                              <p:pRg st="6" end="6"/>
                                            </p:txEl>
                                          </p:spTgt>
                                        </p:tgtEl>
                                        <p:attrNameLst>
                                          <p:attrName>style.visibility</p:attrName>
                                        </p:attrNameLst>
                                      </p:cBhvr>
                                      <p:to>
                                        <p:strVal val="visible"/>
                                      </p:to>
                                    </p:set>
                                    <p:animEffect transition="in" filter="box(in)">
                                      <p:cBhvr>
                                        <p:cTn id="33" dur="500"/>
                                        <p:tgtEl>
                                          <p:spTgt spid="240648">
                                            <p:txEl>
                                              <p:pRg st="6" end="6"/>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240648">
                                            <p:txEl>
                                              <p:pRg st="7" end="7"/>
                                            </p:txEl>
                                          </p:spTgt>
                                        </p:tgtEl>
                                        <p:attrNameLst>
                                          <p:attrName>style.visibility</p:attrName>
                                        </p:attrNameLst>
                                      </p:cBhvr>
                                      <p:to>
                                        <p:strVal val="visible"/>
                                      </p:to>
                                    </p:set>
                                    <p:animEffect transition="in" filter="box(in)">
                                      <p:cBhvr>
                                        <p:cTn id="36" dur="500"/>
                                        <p:tgtEl>
                                          <p:spTgt spid="24064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0" y="457200"/>
            <a:ext cx="9144000" cy="1447800"/>
          </a:xfrm>
        </p:spPr>
        <p:txBody>
          <a:bodyPr/>
          <a:lstStyle/>
          <a:p>
            <a:pPr eaLnBrk="1" hangingPunct="1">
              <a:defRPr/>
            </a:pPr>
            <a:r>
              <a:rPr lang="en-US" sz="3600" i="1" dirty="0" smtClean="0">
                <a:solidFill>
                  <a:srgbClr val="FFCC00"/>
                </a:solidFill>
              </a:rPr>
              <a:t/>
            </a:r>
            <a:br>
              <a:rPr lang="en-US" sz="3600" i="1" dirty="0" smtClean="0">
                <a:solidFill>
                  <a:srgbClr val="FFCC00"/>
                </a:solidFill>
              </a:rPr>
            </a:br>
            <a:r>
              <a:rPr lang="en-US" sz="3600" u="sng" dirty="0" err="1" smtClean="0">
                <a:solidFill>
                  <a:srgbClr val="FFCC00"/>
                </a:solidFill>
              </a:rPr>
              <a:t>Luyện</a:t>
            </a:r>
            <a:r>
              <a:rPr lang="en-US" sz="3600" u="sng" dirty="0" smtClean="0">
                <a:solidFill>
                  <a:srgbClr val="FFCC00"/>
                </a:solidFill>
              </a:rPr>
              <a:t> </a:t>
            </a:r>
            <a:r>
              <a:rPr lang="en-US" sz="3600" u="sng" dirty="0" err="1" smtClean="0">
                <a:solidFill>
                  <a:srgbClr val="FFCC00"/>
                </a:solidFill>
              </a:rPr>
              <a:t>từ</a:t>
            </a:r>
            <a:r>
              <a:rPr lang="en-US" sz="3600" u="sng" dirty="0" smtClean="0">
                <a:solidFill>
                  <a:srgbClr val="FFCC00"/>
                </a:solidFill>
              </a:rPr>
              <a:t> </a:t>
            </a:r>
            <a:r>
              <a:rPr lang="en-US" sz="3600" u="sng" dirty="0" err="1" smtClean="0">
                <a:solidFill>
                  <a:srgbClr val="FFCC00"/>
                </a:solidFill>
              </a:rPr>
              <a:t>và</a:t>
            </a:r>
            <a:r>
              <a:rPr lang="en-US" sz="3600" u="sng" dirty="0" smtClean="0">
                <a:solidFill>
                  <a:srgbClr val="FFCC00"/>
                </a:solidFill>
              </a:rPr>
              <a:t> </a:t>
            </a:r>
            <a:r>
              <a:rPr lang="en-US" sz="3600" u="sng" dirty="0" err="1" smtClean="0">
                <a:solidFill>
                  <a:srgbClr val="FFCC00"/>
                </a:solidFill>
              </a:rPr>
              <a:t>câu</a:t>
            </a:r>
            <a:r>
              <a:rPr lang="en-US" sz="3600" u="sng" dirty="0" smtClean="0">
                <a:solidFill>
                  <a:srgbClr val="FFCC00"/>
                </a:solidFill>
              </a:rPr>
              <a:t/>
            </a:r>
            <a:br>
              <a:rPr lang="en-US" sz="3600" u="sng" dirty="0" smtClean="0">
                <a:solidFill>
                  <a:srgbClr val="FFCC00"/>
                </a:solidFill>
              </a:rPr>
            </a:br>
            <a:r>
              <a:rPr lang="en-US" sz="3600" dirty="0" smtClean="0">
                <a:solidFill>
                  <a:srgbClr val="FFCC00"/>
                </a:solidFill>
              </a:rPr>
              <a:t> </a:t>
            </a:r>
            <a:r>
              <a:rPr lang="en-US" sz="4000" dirty="0" err="1" smtClean="0">
                <a:solidFill>
                  <a:srgbClr val="FFCC00"/>
                </a:solidFill>
              </a:rPr>
              <a:t>Luyện</a:t>
            </a:r>
            <a:r>
              <a:rPr lang="en-US" sz="4000" dirty="0" smtClean="0">
                <a:solidFill>
                  <a:srgbClr val="FFCC00"/>
                </a:solidFill>
              </a:rPr>
              <a:t> </a:t>
            </a:r>
            <a:r>
              <a:rPr lang="en-US" sz="4000" dirty="0" err="1" smtClean="0">
                <a:solidFill>
                  <a:srgbClr val="FFCC00"/>
                </a:solidFill>
              </a:rPr>
              <a:t>tập</a:t>
            </a:r>
            <a:r>
              <a:rPr lang="en-US" sz="4000" dirty="0" smtClean="0">
                <a:solidFill>
                  <a:srgbClr val="FFCC00"/>
                </a:solidFill>
              </a:rPr>
              <a:t> </a:t>
            </a:r>
            <a:r>
              <a:rPr lang="en-US" sz="4000" dirty="0" err="1" smtClean="0">
                <a:solidFill>
                  <a:srgbClr val="FFCC00"/>
                </a:solidFill>
              </a:rPr>
              <a:t>về</a:t>
            </a:r>
            <a:r>
              <a:rPr lang="en-US" sz="4000" dirty="0" smtClean="0">
                <a:solidFill>
                  <a:srgbClr val="FFCC00"/>
                </a:solidFill>
              </a:rPr>
              <a:t> </a:t>
            </a:r>
            <a:r>
              <a:rPr lang="en-US" sz="4000" dirty="0" err="1" smtClean="0">
                <a:solidFill>
                  <a:srgbClr val="FFCC00"/>
                </a:solidFill>
              </a:rPr>
              <a:t>từ</a:t>
            </a:r>
            <a:r>
              <a:rPr lang="en-US" sz="4000" dirty="0" smtClean="0">
                <a:solidFill>
                  <a:srgbClr val="FFCC00"/>
                </a:solidFill>
              </a:rPr>
              <a:t> </a:t>
            </a:r>
            <a:r>
              <a:rPr lang="en-US" sz="4000" dirty="0" err="1" smtClean="0">
                <a:solidFill>
                  <a:srgbClr val="FFCC00"/>
                </a:solidFill>
              </a:rPr>
              <a:t>ghép</a:t>
            </a:r>
            <a:r>
              <a:rPr lang="en-US" sz="4000" dirty="0" smtClean="0">
                <a:solidFill>
                  <a:srgbClr val="FFCC00"/>
                </a:solidFill>
              </a:rPr>
              <a:t> </a:t>
            </a:r>
            <a:r>
              <a:rPr lang="en-US" sz="4000" dirty="0" err="1" smtClean="0">
                <a:solidFill>
                  <a:srgbClr val="FFCC00"/>
                </a:solidFill>
              </a:rPr>
              <a:t>và</a:t>
            </a:r>
            <a:r>
              <a:rPr lang="en-US" sz="4000" dirty="0" smtClean="0">
                <a:solidFill>
                  <a:srgbClr val="FFCC00"/>
                </a:solidFill>
              </a:rPr>
              <a:t> </a:t>
            </a:r>
            <a:r>
              <a:rPr lang="en-US" sz="4000" dirty="0" err="1" smtClean="0">
                <a:solidFill>
                  <a:srgbClr val="FFCC00"/>
                </a:solidFill>
              </a:rPr>
              <a:t>từ</a:t>
            </a:r>
            <a:r>
              <a:rPr lang="en-US" sz="4000" dirty="0" smtClean="0">
                <a:solidFill>
                  <a:srgbClr val="FFCC00"/>
                </a:solidFill>
              </a:rPr>
              <a:t> </a:t>
            </a:r>
            <a:r>
              <a:rPr lang="en-US" sz="4000" dirty="0" err="1" smtClean="0">
                <a:solidFill>
                  <a:srgbClr val="FFCC00"/>
                </a:solidFill>
              </a:rPr>
              <a:t>láy</a:t>
            </a:r>
            <a:endParaRPr lang="en-US" sz="4000" dirty="0" smtClean="0">
              <a:solidFill>
                <a:srgbClr val="FFCC00"/>
              </a:solidFill>
            </a:endParaRPr>
          </a:p>
        </p:txBody>
      </p:sp>
      <p:sp>
        <p:nvSpPr>
          <p:cNvPr id="241667" name="Rectangle 3"/>
          <p:cNvSpPr>
            <a:spLocks noGrp="1" noChangeArrowheads="1"/>
          </p:cNvSpPr>
          <p:nvPr>
            <p:ph type="body" idx="1"/>
          </p:nvPr>
        </p:nvSpPr>
        <p:spPr>
          <a:xfrm>
            <a:off x="533400" y="2479675"/>
            <a:ext cx="8229600" cy="1939925"/>
          </a:xfrm>
        </p:spPr>
        <p:txBody>
          <a:bodyPr/>
          <a:lstStyle/>
          <a:p>
            <a:pPr eaLnBrk="1" hangingPunct="1">
              <a:buFont typeface="Wingdings" pitchFamily="2" charset="2"/>
              <a:buNone/>
              <a:defRPr/>
            </a:pPr>
            <a:r>
              <a:rPr lang="en-US" b="1" u="sng" smtClean="0">
                <a:solidFill>
                  <a:srgbClr val="FFCC00"/>
                </a:solidFill>
                <a:latin typeface="Arial"/>
              </a:rPr>
              <a:t>Bài 1:</a:t>
            </a:r>
          </a:p>
          <a:p>
            <a:pPr eaLnBrk="1" hangingPunct="1">
              <a:defRPr/>
            </a:pPr>
            <a:r>
              <a:rPr lang="en-US" smtClean="0">
                <a:solidFill>
                  <a:srgbClr val="FFCC00"/>
                </a:solidFill>
                <a:latin typeface="Arial"/>
              </a:rPr>
              <a:t>Từ</a:t>
            </a:r>
            <a:r>
              <a:rPr lang="en-US" smtClean="0">
                <a:latin typeface="Arial"/>
              </a:rPr>
              <a:t> </a:t>
            </a:r>
            <a:r>
              <a:rPr lang="en-US" b="1" i="1" smtClean="0">
                <a:solidFill>
                  <a:srgbClr val="FF00FF"/>
                </a:solidFill>
                <a:latin typeface="Arial"/>
              </a:rPr>
              <a:t>bánh trái</a:t>
            </a:r>
            <a:r>
              <a:rPr lang="en-US" smtClean="0">
                <a:latin typeface="Arial"/>
              </a:rPr>
              <a:t> </a:t>
            </a:r>
            <a:r>
              <a:rPr lang="en-US" smtClean="0">
                <a:solidFill>
                  <a:srgbClr val="FFCC00"/>
                </a:solidFill>
                <a:latin typeface="Arial"/>
              </a:rPr>
              <a:t>có nghĩa tổng hợp.</a:t>
            </a:r>
          </a:p>
          <a:p>
            <a:pPr eaLnBrk="1" hangingPunct="1">
              <a:defRPr/>
            </a:pPr>
            <a:r>
              <a:rPr lang="en-US" smtClean="0">
                <a:solidFill>
                  <a:srgbClr val="FFCC00"/>
                </a:solidFill>
                <a:latin typeface="Arial"/>
              </a:rPr>
              <a:t>Từ</a:t>
            </a:r>
            <a:r>
              <a:rPr lang="en-US" smtClean="0">
                <a:latin typeface="Arial"/>
              </a:rPr>
              <a:t> </a:t>
            </a:r>
            <a:r>
              <a:rPr lang="en-US" b="1" i="1" smtClean="0">
                <a:solidFill>
                  <a:srgbClr val="FF00FF"/>
                </a:solidFill>
                <a:latin typeface="Arial"/>
              </a:rPr>
              <a:t>bánh rán</a:t>
            </a:r>
            <a:r>
              <a:rPr lang="en-US" smtClean="0">
                <a:latin typeface="Arial"/>
              </a:rPr>
              <a:t> </a:t>
            </a:r>
            <a:r>
              <a:rPr lang="en-US" smtClean="0">
                <a:solidFill>
                  <a:srgbClr val="FFCC00"/>
                </a:solidFill>
                <a:latin typeface="Arial"/>
              </a:rPr>
              <a:t>có nghĩa phân loại</a:t>
            </a:r>
            <a:r>
              <a:rPr lang="en-US" smtClean="0">
                <a:latin typeface="Aria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box(in)">
                                      <p:cBhvr>
                                        <p:cTn id="7" dur="500"/>
                                        <p:tgtEl>
                                          <p:spTgt spid="241666"/>
                                        </p:tgtEl>
                                      </p:cBhvr>
                                    </p:animEffect>
                                  </p:childTnLst>
                                </p:cTn>
                              </p:par>
                              <p:par>
                                <p:cTn id="8" presetID="4" presetClass="entr" presetSubtype="16" fill="hold" nodeType="withEffect">
                                  <p:stCondLst>
                                    <p:cond delay="0"/>
                                  </p:stCondLst>
                                  <p:childTnLst>
                                    <p:set>
                                      <p:cBhvr>
                                        <p:cTn id="9" dur="1" fill="hold">
                                          <p:stCondLst>
                                            <p:cond delay="0"/>
                                          </p:stCondLst>
                                        </p:cTn>
                                        <p:tgtEl>
                                          <p:spTgt spid="241667">
                                            <p:txEl>
                                              <p:pRg st="0" end="0"/>
                                            </p:txEl>
                                          </p:spTgt>
                                        </p:tgtEl>
                                        <p:attrNameLst>
                                          <p:attrName>style.visibility</p:attrName>
                                        </p:attrNameLst>
                                      </p:cBhvr>
                                      <p:to>
                                        <p:strVal val="visible"/>
                                      </p:to>
                                    </p:set>
                                    <p:animEffect transition="in" filter="box(in)">
                                      <p:cBhvr>
                                        <p:cTn id="10" dur="500"/>
                                        <p:tgtEl>
                                          <p:spTgt spid="241667">
                                            <p:txEl>
                                              <p:pRg st="0" end="0"/>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41667">
                                            <p:txEl>
                                              <p:pRg st="1" end="1"/>
                                            </p:txEl>
                                          </p:spTgt>
                                        </p:tgtEl>
                                        <p:attrNameLst>
                                          <p:attrName>style.visibility</p:attrName>
                                        </p:attrNameLst>
                                      </p:cBhvr>
                                      <p:to>
                                        <p:strVal val="visible"/>
                                      </p:to>
                                    </p:set>
                                    <p:animEffect transition="in" filter="box(in)">
                                      <p:cBhvr>
                                        <p:cTn id="13" dur="500"/>
                                        <p:tgtEl>
                                          <p:spTgt spid="241667">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41667">
                                            <p:txEl>
                                              <p:pRg st="2" end="2"/>
                                            </p:txEl>
                                          </p:spTgt>
                                        </p:tgtEl>
                                        <p:attrNameLst>
                                          <p:attrName>style.visibility</p:attrName>
                                        </p:attrNameLst>
                                      </p:cBhvr>
                                      <p:to>
                                        <p:strVal val="visible"/>
                                      </p:to>
                                    </p:set>
                                    <p:animEffect transition="in" filter="box(in)">
                                      <p:cBhvr>
                                        <p:cTn id="16" dur="500"/>
                                        <p:tgtEl>
                                          <p:spTgt spid="2416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ChangeArrowheads="1"/>
          </p:cNvSpPr>
          <p:nvPr>
            <p:ph type="body" sz="half" idx="1"/>
          </p:nvPr>
        </p:nvSpPr>
        <p:spPr>
          <a:xfrm>
            <a:off x="0" y="0"/>
            <a:ext cx="9144000" cy="4530725"/>
          </a:xfrm>
        </p:spPr>
        <p:txBody>
          <a:bodyPr/>
          <a:lstStyle/>
          <a:p>
            <a:pPr marL="609600" indent="-609600" eaLnBrk="1" hangingPunct="1">
              <a:lnSpc>
                <a:spcPct val="90000"/>
              </a:lnSpc>
              <a:buFont typeface="Wingdings" pitchFamily="2" charset="2"/>
              <a:buNone/>
              <a:defRPr/>
            </a:pPr>
            <a:r>
              <a:rPr lang="en-US" sz="2800" b="1" u="sng" smtClean="0">
                <a:solidFill>
                  <a:srgbClr val="FFCC00"/>
                </a:solidFill>
                <a:latin typeface="Arial"/>
              </a:rPr>
              <a:t>Bài 2:</a:t>
            </a:r>
            <a:r>
              <a:rPr lang="en-US" sz="2800" smtClean="0">
                <a:solidFill>
                  <a:srgbClr val="FFCC00"/>
                </a:solidFill>
                <a:latin typeface="Arial"/>
              </a:rPr>
              <a:t> </a:t>
            </a:r>
            <a:r>
              <a:rPr lang="en-US" sz="2800" i="1" smtClean="0">
                <a:solidFill>
                  <a:srgbClr val="FFCC00"/>
                </a:solidFill>
                <a:latin typeface="Arial"/>
              </a:rPr>
              <a:t>Viết các từ ghép (được in đậm trong những câu dưới đây vào ô thích hợp trong bảnh phân loại từ ghép:</a:t>
            </a:r>
          </a:p>
          <a:p>
            <a:pPr marL="609600" indent="-609600" eaLnBrk="1" hangingPunct="1">
              <a:lnSpc>
                <a:spcPct val="90000"/>
              </a:lnSpc>
              <a:buFont typeface="Wingdings" pitchFamily="2" charset="2"/>
              <a:buAutoNum type="alphaLcParenR"/>
              <a:defRPr/>
            </a:pPr>
            <a:r>
              <a:rPr lang="en-US" sz="2800" smtClean="0">
                <a:solidFill>
                  <a:srgbClr val="FFCC00"/>
                </a:solidFill>
                <a:latin typeface="Arial"/>
              </a:rPr>
              <a:t>Từ ngoài vọng vào tiếng chuông </a:t>
            </a:r>
            <a:r>
              <a:rPr lang="en-US" sz="2800" b="1" smtClean="0">
                <a:solidFill>
                  <a:srgbClr val="000000"/>
                </a:solidFill>
                <a:effectLst>
                  <a:outerShdw blurRad="38100" dist="38100" dir="2700000" algn="tl">
                    <a:srgbClr val="FFFFFF"/>
                  </a:outerShdw>
                </a:effectLst>
                <a:latin typeface="Arial"/>
              </a:rPr>
              <a:t>xe điện</a:t>
            </a:r>
            <a:r>
              <a:rPr lang="en-US" sz="2800" smtClean="0">
                <a:solidFill>
                  <a:srgbClr val="FFCC00"/>
                </a:solidFill>
                <a:latin typeface="Arial"/>
              </a:rPr>
              <a:t> lẫn tiếng chuông </a:t>
            </a:r>
            <a:r>
              <a:rPr lang="en-US" sz="2800" b="1" smtClean="0">
                <a:solidFill>
                  <a:srgbClr val="000000"/>
                </a:solidFill>
                <a:effectLst>
                  <a:outerShdw blurRad="38100" dist="38100" dir="2700000" algn="tl">
                    <a:srgbClr val="FFFFFF"/>
                  </a:outerShdw>
                </a:effectLst>
                <a:latin typeface="Arial"/>
              </a:rPr>
              <a:t>xe đạp</a:t>
            </a:r>
            <a:r>
              <a:rPr lang="en-US" sz="2800" smtClean="0">
                <a:solidFill>
                  <a:srgbClr val="FFCC00"/>
                </a:solidFill>
                <a:latin typeface="Arial"/>
              </a:rPr>
              <a:t> lanh canh không ngớt, tiếng còi </a:t>
            </a:r>
            <a:r>
              <a:rPr lang="en-US" sz="2800" b="1" smtClean="0">
                <a:solidFill>
                  <a:srgbClr val="000000"/>
                </a:solidFill>
                <a:effectLst>
                  <a:outerShdw blurRad="38100" dist="38100" dir="2700000" algn="tl">
                    <a:srgbClr val="FFFFFF"/>
                  </a:outerShdw>
                </a:effectLst>
                <a:latin typeface="Arial"/>
              </a:rPr>
              <a:t>tàu hỏa</a:t>
            </a:r>
            <a:r>
              <a:rPr lang="en-US" sz="2800" smtClean="0">
                <a:solidFill>
                  <a:srgbClr val="FFCC00"/>
                </a:solidFill>
                <a:latin typeface="Arial"/>
              </a:rPr>
              <a:t> thét lên, tiếng bánh xe đập lên </a:t>
            </a:r>
            <a:r>
              <a:rPr lang="en-US" sz="2800" b="1" smtClean="0">
                <a:solidFill>
                  <a:srgbClr val="000000"/>
                </a:solidFill>
                <a:effectLst>
                  <a:outerShdw blurRad="38100" dist="38100" dir="2700000" algn="tl">
                    <a:srgbClr val="FFFFFF"/>
                  </a:outerShdw>
                </a:effectLst>
                <a:latin typeface="Arial"/>
              </a:rPr>
              <a:t>đường ray</a:t>
            </a:r>
            <a:r>
              <a:rPr lang="en-US" sz="2800" smtClean="0">
                <a:solidFill>
                  <a:srgbClr val="FFCC00"/>
                </a:solidFill>
                <a:latin typeface="Arial"/>
              </a:rPr>
              <a:t> và tiếng </a:t>
            </a:r>
            <a:r>
              <a:rPr lang="en-US" sz="2800" b="1" smtClean="0">
                <a:solidFill>
                  <a:srgbClr val="000000"/>
                </a:solidFill>
                <a:effectLst>
                  <a:outerShdw blurRad="38100" dist="38100" dir="2700000" algn="tl">
                    <a:srgbClr val="FFFFFF"/>
                  </a:outerShdw>
                </a:effectLst>
                <a:latin typeface="Arial"/>
              </a:rPr>
              <a:t>máy bay</a:t>
            </a:r>
            <a:r>
              <a:rPr lang="en-US" sz="2800" smtClean="0">
                <a:solidFill>
                  <a:srgbClr val="FFCC00"/>
                </a:solidFill>
                <a:latin typeface="Arial"/>
              </a:rPr>
              <a:t> gầm rít trên bầu trời. </a:t>
            </a:r>
          </a:p>
          <a:p>
            <a:pPr marL="609600" indent="-609600" eaLnBrk="1" hangingPunct="1">
              <a:lnSpc>
                <a:spcPct val="90000"/>
              </a:lnSpc>
              <a:buFont typeface="Wingdings" pitchFamily="2" charset="2"/>
              <a:buAutoNum type="alphaLcParenR"/>
              <a:defRPr/>
            </a:pPr>
            <a:r>
              <a:rPr lang="en-US" sz="2800" smtClean="0">
                <a:solidFill>
                  <a:srgbClr val="FFCC00"/>
                </a:solidFill>
                <a:latin typeface="Arial"/>
              </a:rPr>
              <a:t>Dưới ô cửa máy bay hiện ra </a:t>
            </a:r>
            <a:r>
              <a:rPr lang="en-US" sz="2800" b="1" smtClean="0">
                <a:solidFill>
                  <a:srgbClr val="000000"/>
                </a:solidFill>
                <a:effectLst>
                  <a:outerShdw blurRad="38100" dist="38100" dir="2700000" algn="tl">
                    <a:srgbClr val="FFFFFF"/>
                  </a:outerShdw>
                </a:effectLst>
                <a:latin typeface="Arial"/>
              </a:rPr>
              <a:t>ruộng đồng</a:t>
            </a:r>
            <a:r>
              <a:rPr lang="en-US" sz="2800" smtClean="0">
                <a:solidFill>
                  <a:srgbClr val="FFCC00"/>
                </a:solidFill>
                <a:latin typeface="Arial"/>
              </a:rPr>
              <a:t>, </a:t>
            </a:r>
            <a:r>
              <a:rPr lang="en-US" sz="2800" b="1" smtClean="0">
                <a:solidFill>
                  <a:srgbClr val="000000"/>
                </a:solidFill>
                <a:effectLst>
                  <a:outerShdw blurRad="38100" dist="38100" dir="2700000" algn="tl">
                    <a:srgbClr val="FFFFFF"/>
                  </a:outerShdw>
                </a:effectLst>
                <a:latin typeface="Arial"/>
              </a:rPr>
              <a:t>làng xóm</a:t>
            </a:r>
            <a:r>
              <a:rPr lang="en-US" sz="2800" smtClean="0">
                <a:solidFill>
                  <a:srgbClr val="FFCC00"/>
                </a:solidFill>
                <a:latin typeface="Arial"/>
              </a:rPr>
              <a:t>, </a:t>
            </a:r>
            <a:r>
              <a:rPr lang="en-US" sz="2800" b="1" smtClean="0">
                <a:solidFill>
                  <a:srgbClr val="000000"/>
                </a:solidFill>
                <a:effectLst>
                  <a:outerShdw blurRad="38100" dist="38100" dir="2700000" algn="tl">
                    <a:srgbClr val="FFFFFF"/>
                  </a:outerShdw>
                </a:effectLst>
                <a:latin typeface="Arial"/>
              </a:rPr>
              <a:t>núi</a:t>
            </a:r>
            <a:r>
              <a:rPr lang="en-US" sz="2800" b="1" smtClean="0">
                <a:solidFill>
                  <a:srgbClr val="FF00FF"/>
                </a:solidFill>
                <a:latin typeface="Arial"/>
              </a:rPr>
              <a:t> </a:t>
            </a:r>
            <a:r>
              <a:rPr lang="en-US" sz="2800" b="1" smtClean="0">
                <a:solidFill>
                  <a:srgbClr val="000000"/>
                </a:solidFill>
                <a:effectLst>
                  <a:outerShdw blurRad="38100" dist="38100" dir="2700000" algn="tl">
                    <a:srgbClr val="FFFFFF"/>
                  </a:outerShdw>
                </a:effectLst>
                <a:latin typeface="Arial"/>
              </a:rPr>
              <a:t>non</a:t>
            </a:r>
            <a:r>
              <a:rPr lang="en-US" sz="2800" smtClean="0">
                <a:solidFill>
                  <a:srgbClr val="FFCC00"/>
                </a:solidFill>
                <a:latin typeface="Arial"/>
              </a:rPr>
              <a:t>. Những </a:t>
            </a:r>
            <a:r>
              <a:rPr lang="en-US" sz="2800" b="1" smtClean="0">
                <a:solidFill>
                  <a:srgbClr val="000000"/>
                </a:solidFill>
                <a:effectLst>
                  <a:outerShdw blurRad="38100" dist="38100" dir="2700000" algn="tl">
                    <a:srgbClr val="FFFFFF"/>
                  </a:outerShdw>
                </a:effectLst>
                <a:latin typeface="Arial"/>
              </a:rPr>
              <a:t>gò đống</a:t>
            </a:r>
            <a:r>
              <a:rPr lang="en-US" sz="2800" smtClean="0">
                <a:solidFill>
                  <a:srgbClr val="000000"/>
                </a:solidFill>
                <a:effectLst>
                  <a:outerShdw blurRad="38100" dist="38100" dir="2700000" algn="tl">
                    <a:srgbClr val="FFFFFF"/>
                  </a:outerShdw>
                </a:effectLst>
                <a:latin typeface="Arial"/>
              </a:rPr>
              <a:t>, </a:t>
            </a:r>
            <a:r>
              <a:rPr lang="en-US" sz="2800" b="1" smtClean="0">
                <a:solidFill>
                  <a:srgbClr val="000000"/>
                </a:solidFill>
                <a:effectLst>
                  <a:outerShdw blurRad="38100" dist="38100" dir="2700000" algn="tl">
                    <a:srgbClr val="FFFFFF"/>
                  </a:outerShdw>
                </a:effectLst>
                <a:latin typeface="Arial"/>
              </a:rPr>
              <a:t>bãi bờ</a:t>
            </a:r>
            <a:r>
              <a:rPr lang="en-US" sz="2800" smtClean="0">
                <a:solidFill>
                  <a:srgbClr val="FFCC00"/>
                </a:solidFill>
                <a:latin typeface="Arial"/>
              </a:rPr>
              <a:t> với những mảng màu xanh, nâu, vàng, trắng và nhiều </a:t>
            </a:r>
            <a:r>
              <a:rPr lang="en-US" sz="2800" b="1" smtClean="0">
                <a:solidFill>
                  <a:srgbClr val="000000"/>
                </a:solidFill>
                <a:effectLst>
                  <a:outerShdw blurRad="38100" dist="38100" dir="2700000" algn="tl">
                    <a:srgbClr val="FFFFFF"/>
                  </a:outerShdw>
                </a:effectLst>
                <a:latin typeface="Arial"/>
              </a:rPr>
              <a:t>hình dạng</a:t>
            </a:r>
            <a:r>
              <a:rPr lang="en-US" sz="2800" smtClean="0">
                <a:solidFill>
                  <a:srgbClr val="FFCC00"/>
                </a:solidFill>
                <a:latin typeface="Arial"/>
              </a:rPr>
              <a:t> khác nhau gợi những bức tranh giàu </a:t>
            </a:r>
            <a:r>
              <a:rPr lang="en-US" sz="2800" b="1" smtClean="0">
                <a:solidFill>
                  <a:srgbClr val="000000"/>
                </a:solidFill>
                <a:effectLst>
                  <a:outerShdw blurRad="38100" dist="38100" dir="2700000" algn="tl">
                    <a:srgbClr val="FFFFFF"/>
                  </a:outerShdw>
                </a:effectLst>
                <a:latin typeface="Arial"/>
              </a:rPr>
              <a:t>màu sắc</a:t>
            </a:r>
            <a:r>
              <a:rPr lang="en-US" sz="2800" smtClean="0">
                <a:solidFill>
                  <a:srgbClr val="FFCC00"/>
                </a:solidFill>
                <a:latin typeface="Arial"/>
              </a:rPr>
              <a:t>.</a:t>
            </a:r>
          </a:p>
          <a:p>
            <a:pPr marL="609600" indent="-609600" eaLnBrk="1" hangingPunct="1">
              <a:lnSpc>
                <a:spcPct val="90000"/>
              </a:lnSpc>
              <a:buFont typeface="Wingdings" pitchFamily="2" charset="2"/>
              <a:buAutoNum type="alphaLcParenR"/>
              <a:defRPr/>
            </a:pPr>
            <a:endParaRPr lang="en-US" sz="2800" smtClean="0">
              <a:solidFill>
                <a:srgbClr val="FFCC00"/>
              </a:solidFill>
              <a:latin typeface="Arial"/>
            </a:endParaRPr>
          </a:p>
        </p:txBody>
      </p:sp>
      <p:graphicFrame>
        <p:nvGraphicFramePr>
          <p:cNvPr id="243755" name="Group 43"/>
          <p:cNvGraphicFramePr>
            <a:graphicFrameLocks noGrp="1"/>
          </p:cNvGraphicFramePr>
          <p:nvPr>
            <p:ph sz="half" idx="2"/>
          </p:nvPr>
        </p:nvGraphicFramePr>
        <p:xfrm>
          <a:off x="152400" y="4419600"/>
          <a:ext cx="8915400" cy="1028700"/>
        </p:xfrm>
        <a:graphic>
          <a:graphicData uri="http://schemas.openxmlformats.org/drawingml/2006/table">
            <a:tbl>
              <a:tblPr/>
              <a:tblGrid>
                <a:gridCol w="4343400"/>
                <a:gridCol w="4572000"/>
              </a:tblGrid>
              <a:tr h="1809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ghép có nghĩa tổng hợp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ghép có nghĩa phân loại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rPr>
                        <a:t>M:</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 </a:t>
                      </a:r>
                      <a:r>
                        <a:rPr kumimoji="0" lang="en-US" sz="24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ruộng đồng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rPr>
                        <a:t>M</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 </a:t>
                      </a:r>
                      <a:r>
                        <a:rPr kumimoji="0" lang="en-US" sz="24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đường ray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box(in)">
                                      <p:cBhvr>
                                        <p:cTn id="7" dur="500"/>
                                        <p:tgtEl>
                                          <p:spTgt spid="24371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43715">
                                            <p:txEl>
                                              <p:pRg st="1" end="1"/>
                                            </p:txEl>
                                          </p:spTgt>
                                        </p:tgtEl>
                                        <p:attrNameLst>
                                          <p:attrName>style.visibility</p:attrName>
                                        </p:attrNameLst>
                                      </p:cBhvr>
                                      <p:to>
                                        <p:strVal val="visible"/>
                                      </p:to>
                                    </p:set>
                                    <p:animEffect transition="in" filter="box(in)">
                                      <p:cBhvr>
                                        <p:cTn id="10" dur="500"/>
                                        <p:tgtEl>
                                          <p:spTgt spid="24371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43715">
                                            <p:txEl>
                                              <p:pRg st="2" end="2"/>
                                            </p:txEl>
                                          </p:spTgt>
                                        </p:tgtEl>
                                        <p:attrNameLst>
                                          <p:attrName>style.visibility</p:attrName>
                                        </p:attrNameLst>
                                      </p:cBhvr>
                                      <p:to>
                                        <p:strVal val="visible"/>
                                      </p:to>
                                    </p:set>
                                    <p:animEffect transition="in" filter="box(in)">
                                      <p:cBhvr>
                                        <p:cTn id="13" dur="500"/>
                                        <p:tgtEl>
                                          <p:spTgt spid="24371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43755"/>
                                        </p:tgtEl>
                                        <p:attrNameLst>
                                          <p:attrName>style.visibility</p:attrName>
                                        </p:attrNameLst>
                                      </p:cBhvr>
                                      <p:to>
                                        <p:strVal val="visible"/>
                                      </p:to>
                                    </p:set>
                                    <p:animEffect transition="in" filter="box(in)">
                                      <p:cBhvr>
                                        <p:cTn id="16" dur="500"/>
                                        <p:tgtEl>
                                          <p:spTgt spid="243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7"/>
          <p:cNvSpPr>
            <a:spLocks noChangeArrowheads="1"/>
          </p:cNvSpPr>
          <p:nvPr/>
        </p:nvSpPr>
        <p:spPr bwMode="auto">
          <a:xfrm>
            <a:off x="228600" y="228600"/>
            <a:ext cx="2209800" cy="533400"/>
          </a:xfrm>
          <a:prstGeom prst="rect">
            <a:avLst/>
          </a:prstGeom>
          <a:noFill/>
          <a:ln w="9525" algn="ctr">
            <a:noFill/>
            <a:miter lim="800000"/>
            <a:headEnd/>
            <a:tailEnd/>
          </a:ln>
        </p:spPr>
        <p:txBody>
          <a:bodyPr wrap="none" anchor="ctr"/>
          <a:lstStyle/>
          <a:p>
            <a:pPr algn="ctr"/>
            <a:r>
              <a:rPr lang="en-US">
                <a:latin typeface="Arial" charset="0"/>
              </a:rPr>
              <a:t> </a:t>
            </a:r>
            <a:r>
              <a:rPr lang="en-US" u="sng">
                <a:solidFill>
                  <a:srgbClr val="FFCC00"/>
                </a:solidFill>
                <a:latin typeface="Arial" charset="0"/>
              </a:rPr>
              <a:t>Bài 2:</a:t>
            </a:r>
            <a:r>
              <a:rPr lang="en-US">
                <a:solidFill>
                  <a:srgbClr val="FFCC00"/>
                </a:solidFill>
                <a:latin typeface="Arial" charset="0"/>
              </a:rPr>
              <a:t> </a:t>
            </a:r>
          </a:p>
        </p:txBody>
      </p:sp>
      <p:sp>
        <p:nvSpPr>
          <p:cNvPr id="245800" name="Rectangle 40"/>
          <p:cNvSpPr>
            <a:spLocks noChangeArrowheads="1"/>
          </p:cNvSpPr>
          <p:nvPr/>
        </p:nvSpPr>
        <p:spPr bwMode="auto">
          <a:xfrm>
            <a:off x="0" y="1295400"/>
            <a:ext cx="9144000" cy="3886200"/>
          </a:xfrm>
          <a:prstGeom prst="rect">
            <a:avLst/>
          </a:prstGeom>
          <a:solidFill>
            <a:schemeClr val="accent1"/>
          </a:solidFill>
          <a:ln w="9525" algn="ctr">
            <a:solidFill>
              <a:schemeClr val="tx1"/>
            </a:solidFill>
            <a:miter lim="800000"/>
            <a:headEnd/>
            <a:tailEnd/>
          </a:ln>
        </p:spPr>
        <p:txBody>
          <a:bodyPr wrap="none" anchor="ctr"/>
          <a:lstStyle/>
          <a:p>
            <a:pPr algn="ctr"/>
            <a:endParaRPr lang="en-US">
              <a:latin typeface="Arial" charset="0"/>
            </a:endParaRPr>
          </a:p>
        </p:txBody>
      </p:sp>
      <p:sp>
        <p:nvSpPr>
          <p:cNvPr id="245801" name="Line 41"/>
          <p:cNvSpPr>
            <a:spLocks noChangeShapeType="1"/>
          </p:cNvSpPr>
          <p:nvPr/>
        </p:nvSpPr>
        <p:spPr bwMode="auto">
          <a:xfrm>
            <a:off x="4572000" y="1295400"/>
            <a:ext cx="0" cy="3810000"/>
          </a:xfrm>
          <a:prstGeom prst="line">
            <a:avLst/>
          </a:prstGeom>
          <a:noFill/>
          <a:ln w="9525">
            <a:solidFill>
              <a:schemeClr val="tx1"/>
            </a:solidFill>
            <a:round/>
            <a:headEnd/>
            <a:tailEnd/>
          </a:ln>
        </p:spPr>
        <p:txBody>
          <a:bodyPr/>
          <a:lstStyle/>
          <a:p>
            <a:endParaRPr lang="en-US"/>
          </a:p>
        </p:txBody>
      </p:sp>
      <p:sp>
        <p:nvSpPr>
          <p:cNvPr id="245802" name="Line 42"/>
          <p:cNvSpPr>
            <a:spLocks noChangeShapeType="1"/>
          </p:cNvSpPr>
          <p:nvPr/>
        </p:nvSpPr>
        <p:spPr bwMode="auto">
          <a:xfrm>
            <a:off x="0" y="2209800"/>
            <a:ext cx="9144000" cy="0"/>
          </a:xfrm>
          <a:prstGeom prst="line">
            <a:avLst/>
          </a:prstGeom>
          <a:noFill/>
          <a:ln w="9525">
            <a:solidFill>
              <a:schemeClr val="tx1"/>
            </a:solidFill>
            <a:round/>
            <a:headEnd/>
            <a:tailEnd/>
          </a:ln>
        </p:spPr>
        <p:txBody>
          <a:bodyPr/>
          <a:lstStyle/>
          <a:p>
            <a:endParaRPr lang="en-US"/>
          </a:p>
        </p:txBody>
      </p:sp>
      <p:sp>
        <p:nvSpPr>
          <p:cNvPr id="8198" name="Text Box 44"/>
          <p:cNvSpPr txBox="1">
            <a:spLocks noChangeArrowheads="1"/>
          </p:cNvSpPr>
          <p:nvPr/>
        </p:nvSpPr>
        <p:spPr bwMode="auto">
          <a:xfrm>
            <a:off x="228600" y="1355725"/>
            <a:ext cx="4267200" cy="701675"/>
          </a:xfrm>
          <a:prstGeom prst="rect">
            <a:avLst/>
          </a:prstGeom>
          <a:noFill/>
          <a:ln w="9525" algn="ctr">
            <a:noFill/>
            <a:miter lim="800000"/>
            <a:headEnd/>
            <a:tailEnd/>
          </a:ln>
        </p:spPr>
        <p:txBody>
          <a:bodyPr>
            <a:spAutoFit/>
          </a:bodyPr>
          <a:lstStyle/>
          <a:p>
            <a:endParaRPr lang="en-US">
              <a:latin typeface="Arial" charset="0"/>
            </a:endParaRPr>
          </a:p>
        </p:txBody>
      </p:sp>
      <p:sp>
        <p:nvSpPr>
          <p:cNvPr id="245805" name="Text Box 45"/>
          <p:cNvSpPr txBox="1">
            <a:spLocks noChangeArrowheads="1"/>
          </p:cNvSpPr>
          <p:nvPr/>
        </p:nvSpPr>
        <p:spPr bwMode="auto">
          <a:xfrm>
            <a:off x="304800" y="1447800"/>
            <a:ext cx="4191000" cy="701675"/>
          </a:xfrm>
          <a:prstGeom prst="rect">
            <a:avLst/>
          </a:prstGeom>
          <a:noFill/>
          <a:ln w="9525" algn="ctr">
            <a:noFill/>
            <a:miter lim="800000"/>
            <a:headEnd/>
            <a:tailEnd/>
          </a:ln>
        </p:spPr>
        <p:txBody>
          <a:bodyPr>
            <a:spAutoFit/>
          </a:bodyPr>
          <a:lstStyle/>
          <a:p>
            <a:pPr>
              <a:spcBef>
                <a:spcPct val="50000"/>
              </a:spcBef>
            </a:pPr>
            <a:r>
              <a:rPr lang="en-US" sz="2800">
                <a:latin typeface="Arial" charset="0"/>
              </a:rPr>
              <a:t>Từ</a:t>
            </a:r>
            <a:r>
              <a:rPr lang="en-US">
                <a:latin typeface="Arial" charset="0"/>
              </a:rPr>
              <a:t> </a:t>
            </a:r>
            <a:r>
              <a:rPr lang="en-US" sz="2800">
                <a:latin typeface="Arial" charset="0"/>
              </a:rPr>
              <a:t>ghép phân loại</a:t>
            </a:r>
          </a:p>
        </p:txBody>
      </p:sp>
      <p:sp>
        <p:nvSpPr>
          <p:cNvPr id="245806" name="Text Box 46"/>
          <p:cNvSpPr txBox="1">
            <a:spLocks noChangeArrowheads="1"/>
          </p:cNvSpPr>
          <p:nvPr/>
        </p:nvSpPr>
        <p:spPr bwMode="auto">
          <a:xfrm>
            <a:off x="4876800" y="1447800"/>
            <a:ext cx="3962400" cy="519113"/>
          </a:xfrm>
          <a:prstGeom prst="rect">
            <a:avLst/>
          </a:prstGeom>
          <a:noFill/>
          <a:ln w="9525" algn="ctr">
            <a:noFill/>
            <a:miter lim="800000"/>
            <a:headEnd/>
            <a:tailEnd/>
          </a:ln>
        </p:spPr>
        <p:txBody>
          <a:bodyPr>
            <a:spAutoFit/>
          </a:bodyPr>
          <a:lstStyle/>
          <a:p>
            <a:pPr>
              <a:spcBef>
                <a:spcPct val="50000"/>
              </a:spcBef>
            </a:pPr>
            <a:r>
              <a:rPr lang="en-US" sz="2800">
                <a:latin typeface="Arial" charset="0"/>
              </a:rPr>
              <a:t>Từ ghép tổng hợp</a:t>
            </a:r>
          </a:p>
        </p:txBody>
      </p:sp>
      <p:sp>
        <p:nvSpPr>
          <p:cNvPr id="245807" name="Text Box 47"/>
          <p:cNvSpPr txBox="1">
            <a:spLocks noChangeArrowheads="1"/>
          </p:cNvSpPr>
          <p:nvPr/>
        </p:nvSpPr>
        <p:spPr bwMode="auto">
          <a:xfrm>
            <a:off x="0" y="2514600"/>
            <a:ext cx="4572000" cy="1128713"/>
          </a:xfrm>
          <a:prstGeom prst="rect">
            <a:avLst/>
          </a:prstGeom>
          <a:noFill/>
          <a:ln w="9525" algn="ctr">
            <a:noFill/>
            <a:miter lim="800000"/>
            <a:headEnd/>
            <a:tailEnd/>
          </a:ln>
        </p:spPr>
        <p:txBody>
          <a:bodyPr>
            <a:spAutoFit/>
          </a:bodyPr>
          <a:lstStyle/>
          <a:p>
            <a:pPr>
              <a:spcBef>
                <a:spcPct val="50000"/>
              </a:spcBef>
            </a:pPr>
            <a:r>
              <a:rPr lang="en-US" sz="2800">
                <a:latin typeface="Arial" charset="0"/>
              </a:rPr>
              <a:t>Đường</a:t>
            </a:r>
            <a:r>
              <a:rPr lang="en-US">
                <a:latin typeface="Arial" charset="0"/>
              </a:rPr>
              <a:t> </a:t>
            </a:r>
            <a:r>
              <a:rPr lang="en-US" sz="2800">
                <a:latin typeface="Arial" charset="0"/>
              </a:rPr>
              <a:t>ray, xe đạp,tàu hỏa, xe điện, máy bay</a:t>
            </a:r>
          </a:p>
        </p:txBody>
      </p:sp>
      <p:sp>
        <p:nvSpPr>
          <p:cNvPr id="245808" name="Text Box 48"/>
          <p:cNvSpPr txBox="1">
            <a:spLocks noChangeArrowheads="1"/>
          </p:cNvSpPr>
          <p:nvPr/>
        </p:nvSpPr>
        <p:spPr bwMode="auto">
          <a:xfrm>
            <a:off x="4724400" y="2667000"/>
            <a:ext cx="4267200" cy="1373188"/>
          </a:xfrm>
          <a:prstGeom prst="rect">
            <a:avLst/>
          </a:prstGeom>
          <a:noFill/>
          <a:ln w="9525" algn="ctr">
            <a:noFill/>
            <a:miter lim="800000"/>
            <a:headEnd/>
            <a:tailEnd/>
          </a:ln>
        </p:spPr>
        <p:txBody>
          <a:bodyPr>
            <a:spAutoFit/>
          </a:bodyPr>
          <a:lstStyle/>
          <a:p>
            <a:pPr>
              <a:spcBef>
                <a:spcPct val="50000"/>
              </a:spcBef>
            </a:pPr>
            <a:r>
              <a:rPr lang="en-US" sz="2800">
                <a:latin typeface="Arial" charset="0"/>
              </a:rPr>
              <a:t>Ruộng đồng, làng xóm,núi non, gò đống, bờ bãi, hình dáng, màu sắc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805">
                                            <p:txEl>
                                              <p:pRg st="0" end="0"/>
                                            </p:txEl>
                                          </p:spTgt>
                                        </p:tgtEl>
                                        <p:attrNameLst>
                                          <p:attrName>style.visibility</p:attrName>
                                        </p:attrNameLst>
                                      </p:cBhvr>
                                      <p:to>
                                        <p:strVal val="visible"/>
                                      </p:to>
                                    </p:set>
                                    <p:animEffect transition="in" filter="box(in)">
                                      <p:cBhvr>
                                        <p:cTn id="7" dur="500"/>
                                        <p:tgtEl>
                                          <p:spTgt spid="24580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45806">
                                            <p:txEl>
                                              <p:pRg st="0" end="0"/>
                                            </p:txEl>
                                          </p:spTgt>
                                        </p:tgtEl>
                                        <p:attrNameLst>
                                          <p:attrName>style.visibility</p:attrName>
                                        </p:attrNameLst>
                                      </p:cBhvr>
                                      <p:to>
                                        <p:strVal val="visible"/>
                                      </p:to>
                                    </p:set>
                                    <p:animEffect transition="in" filter="box(in)">
                                      <p:cBhvr>
                                        <p:cTn id="10" dur="500"/>
                                        <p:tgtEl>
                                          <p:spTgt spid="245806">
                                            <p:txEl>
                                              <p:pRg st="0" end="0"/>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45808"/>
                                        </p:tgtEl>
                                        <p:attrNameLst>
                                          <p:attrName>style.visibility</p:attrName>
                                        </p:attrNameLst>
                                      </p:cBhvr>
                                      <p:to>
                                        <p:strVal val="visible"/>
                                      </p:to>
                                    </p:set>
                                    <p:animEffect transition="in" filter="box(in)">
                                      <p:cBhvr>
                                        <p:cTn id="13" dur="500"/>
                                        <p:tgtEl>
                                          <p:spTgt spid="245808"/>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45807"/>
                                        </p:tgtEl>
                                        <p:attrNameLst>
                                          <p:attrName>style.visibility</p:attrName>
                                        </p:attrNameLst>
                                      </p:cBhvr>
                                      <p:to>
                                        <p:strVal val="visible"/>
                                      </p:to>
                                    </p:set>
                                    <p:animEffect transition="in" filter="box(in)">
                                      <p:cBhvr>
                                        <p:cTn id="16" dur="500"/>
                                        <p:tgtEl>
                                          <p:spTgt spid="24580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45800"/>
                                        </p:tgtEl>
                                        <p:attrNameLst>
                                          <p:attrName>style.visibility</p:attrName>
                                        </p:attrNameLst>
                                      </p:cBhvr>
                                      <p:to>
                                        <p:strVal val="visible"/>
                                      </p:to>
                                    </p:set>
                                    <p:animEffect transition="in" filter="box(in)">
                                      <p:cBhvr>
                                        <p:cTn id="19" dur="500"/>
                                        <p:tgtEl>
                                          <p:spTgt spid="245800"/>
                                        </p:tgtEl>
                                      </p:cBhvr>
                                    </p:animEffect>
                                  </p:childTnLst>
                                </p:cTn>
                              </p:par>
                              <p:par>
                                <p:cTn id="20" presetID="4" presetClass="entr" presetSubtype="16" fill="hold" grpId="1" nodeType="withEffect">
                                  <p:stCondLst>
                                    <p:cond delay="0"/>
                                  </p:stCondLst>
                                  <p:childTnLst>
                                    <p:set>
                                      <p:cBhvr>
                                        <p:cTn id="21" dur="1" fill="hold">
                                          <p:stCondLst>
                                            <p:cond delay="0"/>
                                          </p:stCondLst>
                                        </p:cTn>
                                        <p:tgtEl>
                                          <p:spTgt spid="245807"/>
                                        </p:tgtEl>
                                        <p:attrNameLst>
                                          <p:attrName>style.visibility</p:attrName>
                                        </p:attrNameLst>
                                      </p:cBhvr>
                                      <p:to>
                                        <p:strVal val="visible"/>
                                      </p:to>
                                    </p:set>
                                    <p:animEffect transition="in" filter="box(in)">
                                      <p:cBhvr>
                                        <p:cTn id="22" dur="500"/>
                                        <p:tgtEl>
                                          <p:spTgt spid="245807"/>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45801"/>
                                        </p:tgtEl>
                                        <p:attrNameLst>
                                          <p:attrName>style.visibility</p:attrName>
                                        </p:attrNameLst>
                                      </p:cBhvr>
                                      <p:to>
                                        <p:strVal val="visible"/>
                                      </p:to>
                                    </p:set>
                                    <p:animEffect transition="in" filter="box(in)">
                                      <p:cBhvr>
                                        <p:cTn id="25" dur="500"/>
                                        <p:tgtEl>
                                          <p:spTgt spid="245801"/>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45802"/>
                                        </p:tgtEl>
                                        <p:attrNameLst>
                                          <p:attrName>style.visibility</p:attrName>
                                        </p:attrNameLst>
                                      </p:cBhvr>
                                      <p:to>
                                        <p:strVal val="visible"/>
                                      </p:to>
                                    </p:set>
                                    <p:animEffect transition="in" filter="box(in)">
                                      <p:cBhvr>
                                        <p:cTn id="28" dur="500"/>
                                        <p:tgtEl>
                                          <p:spTgt spid="245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0" grpId="0" animBg="1"/>
      <p:bldP spid="245801" grpId="0" animBg="1"/>
      <p:bldP spid="245802" grpId="0" animBg="1"/>
      <p:bldP spid="245807" grpId="0"/>
      <p:bldP spid="245807" grpId="1"/>
      <p:bldP spid="24580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228600" y="-76200"/>
            <a:ext cx="9372600" cy="1139825"/>
          </a:xfrm>
        </p:spPr>
        <p:txBody>
          <a:bodyPr/>
          <a:lstStyle/>
          <a:p>
            <a:pPr algn="l" eaLnBrk="1" hangingPunct="1">
              <a:defRPr/>
            </a:pPr>
            <a:r>
              <a:rPr lang="en-US" sz="2800" b="1" i="1" u="sng" smtClean="0"/>
              <a:t>Bài 3</a:t>
            </a:r>
            <a:r>
              <a:rPr lang="en-US" sz="2800" b="1" i="1" smtClean="0"/>
              <a:t>:</a:t>
            </a:r>
            <a:r>
              <a:rPr lang="en-US" sz="3600" smtClean="0"/>
              <a:t> </a:t>
            </a:r>
            <a:r>
              <a:rPr lang="en-US" sz="2800" i="1" smtClean="0"/>
              <a:t>Xếp các từ láy trong đoạn văn sau vào nhóm thích hợp:</a:t>
            </a:r>
          </a:p>
        </p:txBody>
      </p:sp>
      <p:sp>
        <p:nvSpPr>
          <p:cNvPr id="248835" name="Rectangle 3"/>
          <p:cNvSpPr>
            <a:spLocks noGrp="1" noChangeArrowheads="1"/>
          </p:cNvSpPr>
          <p:nvPr>
            <p:ph type="body" idx="1"/>
          </p:nvPr>
        </p:nvSpPr>
        <p:spPr>
          <a:xfrm>
            <a:off x="0" y="1219200"/>
            <a:ext cx="9144000" cy="5791200"/>
          </a:xfrm>
        </p:spPr>
        <p:txBody>
          <a:bodyPr/>
          <a:lstStyle/>
          <a:p>
            <a:pPr algn="ctr" eaLnBrk="1" hangingPunct="1">
              <a:lnSpc>
                <a:spcPct val="90000"/>
              </a:lnSpc>
              <a:buFont typeface="Wingdings" pitchFamily="2" charset="2"/>
              <a:buNone/>
              <a:defRPr/>
            </a:pPr>
            <a:r>
              <a:rPr lang="en-US" b="1" i="1" smtClean="0">
                <a:solidFill>
                  <a:schemeClr val="tx2"/>
                </a:solidFill>
                <a:latin typeface="Arial"/>
              </a:rPr>
              <a:t>Cây nhút nhát</a:t>
            </a:r>
          </a:p>
          <a:p>
            <a:pPr eaLnBrk="1" hangingPunct="1">
              <a:lnSpc>
                <a:spcPct val="90000"/>
              </a:lnSpc>
              <a:buFont typeface="Wingdings" pitchFamily="2" charset="2"/>
              <a:buNone/>
              <a:defRPr/>
            </a:pPr>
            <a:r>
              <a:rPr lang="en-US" sz="2800" smtClean="0">
                <a:solidFill>
                  <a:schemeClr val="tx2"/>
                </a:solidFill>
                <a:latin typeface="Arial"/>
              </a:rPr>
              <a:t>		Gió rào rào nổi lên. Có một tiếng động gì lạ lắm. Những chiếc lá khô lạt xạt lướt trên cỏ. Cây xấu hổ co rúm mình lại. Nó bỗng thấy xung quanh lao xao. He hé mắt nhìn : không có gì lạ cả. Lúc bấy giờ nó mới mở bừng những con mắt lá và quả nhiên không có gì lạ cả.</a:t>
            </a:r>
          </a:p>
          <a:p>
            <a:pPr eaLnBrk="1" hangingPunct="1">
              <a:lnSpc>
                <a:spcPct val="90000"/>
              </a:lnSpc>
              <a:buFont typeface="Wingdings" pitchFamily="2" charset="2"/>
              <a:buNone/>
              <a:defRPr/>
            </a:pPr>
            <a:r>
              <a:rPr lang="en-US" sz="2800" smtClean="0">
                <a:solidFill>
                  <a:schemeClr val="tx2"/>
                </a:solidFill>
                <a:latin typeface="Arial"/>
              </a:rPr>
              <a:t>	a) Từ láy có hai tiếng giống nhau ở âm đầu.</a:t>
            </a:r>
          </a:p>
          <a:p>
            <a:pPr eaLnBrk="1" hangingPunct="1">
              <a:lnSpc>
                <a:spcPct val="90000"/>
              </a:lnSpc>
              <a:buFont typeface="Wingdings" pitchFamily="2" charset="2"/>
              <a:buNone/>
              <a:defRPr/>
            </a:pPr>
            <a:r>
              <a:rPr lang="en-US" sz="2800" smtClean="0">
                <a:solidFill>
                  <a:schemeClr val="tx2"/>
                </a:solidFill>
                <a:latin typeface="Arial"/>
              </a:rPr>
              <a:t>	b) Từ láy có hai tiếng giống nhau ở vần.</a:t>
            </a:r>
          </a:p>
          <a:p>
            <a:pPr eaLnBrk="1" hangingPunct="1">
              <a:lnSpc>
                <a:spcPct val="90000"/>
              </a:lnSpc>
              <a:buFont typeface="Wingdings" pitchFamily="2" charset="2"/>
              <a:buNone/>
              <a:defRPr/>
            </a:pPr>
            <a:r>
              <a:rPr lang="en-US" sz="2800" smtClean="0">
                <a:solidFill>
                  <a:schemeClr val="tx2"/>
                </a:solidFill>
                <a:latin typeface="Arial"/>
              </a:rPr>
              <a:t>	c) Từ láy có hai tiếng giống nhau ở cả âm đầu 	và vần.</a:t>
            </a:r>
          </a:p>
          <a:p>
            <a:pPr eaLnBrk="1" hangingPunct="1">
              <a:lnSpc>
                <a:spcPct val="90000"/>
              </a:lnSpc>
              <a:buFont typeface="Wingdings" pitchFamily="2" charset="2"/>
              <a:buNone/>
              <a:defRPr/>
            </a:pPr>
            <a:endParaRPr lang="en-US" sz="2800" smtClean="0">
              <a:solidFill>
                <a:schemeClr val="tx2"/>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8834"/>
                                        </p:tgtEl>
                                        <p:attrNameLst>
                                          <p:attrName>style.visibility</p:attrName>
                                        </p:attrNameLst>
                                      </p:cBhvr>
                                      <p:to>
                                        <p:strVal val="visible"/>
                                      </p:to>
                                    </p:set>
                                    <p:animEffect transition="in" filter="box(in)">
                                      <p:cBhvr>
                                        <p:cTn id="7" dur="500"/>
                                        <p:tgtEl>
                                          <p:spTgt spid="248834"/>
                                        </p:tgtEl>
                                      </p:cBhvr>
                                    </p:animEffect>
                                  </p:childTnLst>
                                </p:cTn>
                              </p:par>
                              <p:par>
                                <p:cTn id="8" presetID="4" presetClass="entr" presetSubtype="16" fill="hold" nodeType="withEffect">
                                  <p:stCondLst>
                                    <p:cond delay="0"/>
                                  </p:stCondLst>
                                  <p:childTnLst>
                                    <p:set>
                                      <p:cBhvr>
                                        <p:cTn id="9" dur="1" fill="hold">
                                          <p:stCondLst>
                                            <p:cond delay="0"/>
                                          </p:stCondLst>
                                        </p:cTn>
                                        <p:tgtEl>
                                          <p:spTgt spid="248835">
                                            <p:txEl>
                                              <p:pRg st="0" end="0"/>
                                            </p:txEl>
                                          </p:spTgt>
                                        </p:tgtEl>
                                        <p:attrNameLst>
                                          <p:attrName>style.visibility</p:attrName>
                                        </p:attrNameLst>
                                      </p:cBhvr>
                                      <p:to>
                                        <p:strVal val="visible"/>
                                      </p:to>
                                    </p:set>
                                    <p:animEffect transition="in" filter="box(in)">
                                      <p:cBhvr>
                                        <p:cTn id="10" dur="500"/>
                                        <p:tgtEl>
                                          <p:spTgt spid="248835">
                                            <p:txEl>
                                              <p:pRg st="0" end="0"/>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48835">
                                            <p:txEl>
                                              <p:pRg st="1" end="1"/>
                                            </p:txEl>
                                          </p:spTgt>
                                        </p:tgtEl>
                                        <p:attrNameLst>
                                          <p:attrName>style.visibility</p:attrName>
                                        </p:attrNameLst>
                                      </p:cBhvr>
                                      <p:to>
                                        <p:strVal val="visible"/>
                                      </p:to>
                                    </p:set>
                                    <p:animEffect transition="in" filter="box(in)">
                                      <p:cBhvr>
                                        <p:cTn id="13" dur="500"/>
                                        <p:tgtEl>
                                          <p:spTgt spid="248835">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48835">
                                            <p:txEl>
                                              <p:pRg st="2" end="2"/>
                                            </p:txEl>
                                          </p:spTgt>
                                        </p:tgtEl>
                                        <p:attrNameLst>
                                          <p:attrName>style.visibility</p:attrName>
                                        </p:attrNameLst>
                                      </p:cBhvr>
                                      <p:to>
                                        <p:strVal val="visible"/>
                                      </p:to>
                                    </p:set>
                                    <p:animEffect transition="in" filter="box(in)">
                                      <p:cBhvr>
                                        <p:cTn id="16" dur="500"/>
                                        <p:tgtEl>
                                          <p:spTgt spid="248835">
                                            <p:txEl>
                                              <p:pRg st="2" end="2"/>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48835">
                                            <p:txEl>
                                              <p:pRg st="3" end="3"/>
                                            </p:txEl>
                                          </p:spTgt>
                                        </p:tgtEl>
                                        <p:attrNameLst>
                                          <p:attrName>style.visibility</p:attrName>
                                        </p:attrNameLst>
                                      </p:cBhvr>
                                      <p:to>
                                        <p:strVal val="visible"/>
                                      </p:to>
                                    </p:set>
                                    <p:animEffect transition="in" filter="box(in)">
                                      <p:cBhvr>
                                        <p:cTn id="19" dur="500"/>
                                        <p:tgtEl>
                                          <p:spTgt spid="248835">
                                            <p:txEl>
                                              <p:pRg st="3" end="3"/>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248835">
                                            <p:txEl>
                                              <p:pRg st="4" end="4"/>
                                            </p:txEl>
                                          </p:spTgt>
                                        </p:tgtEl>
                                        <p:attrNameLst>
                                          <p:attrName>style.visibility</p:attrName>
                                        </p:attrNameLst>
                                      </p:cBhvr>
                                      <p:to>
                                        <p:strVal val="visible"/>
                                      </p:to>
                                    </p:set>
                                    <p:animEffect transition="in" filter="box(in)">
                                      <p:cBhvr>
                                        <p:cTn id="22" dur="500"/>
                                        <p:tgtEl>
                                          <p:spTgt spid="2488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457200" y="-228600"/>
            <a:ext cx="8229600" cy="1139825"/>
          </a:xfrm>
        </p:spPr>
        <p:txBody>
          <a:bodyPr/>
          <a:lstStyle/>
          <a:p>
            <a:pPr algn="l" eaLnBrk="1" hangingPunct="1">
              <a:defRPr/>
            </a:pPr>
            <a:r>
              <a:rPr lang="en-US" sz="3600" u="sng" smtClean="0">
                <a:solidFill>
                  <a:srgbClr val="FFCC00"/>
                </a:solidFill>
              </a:rPr>
              <a:t>Bài 3:</a:t>
            </a:r>
          </a:p>
        </p:txBody>
      </p:sp>
      <p:graphicFrame>
        <p:nvGraphicFramePr>
          <p:cNvPr id="249917" name="Group 61"/>
          <p:cNvGraphicFramePr>
            <a:graphicFrameLocks noGrp="1"/>
          </p:cNvGraphicFramePr>
          <p:nvPr>
            <p:ph idx="1"/>
          </p:nvPr>
        </p:nvGraphicFramePr>
        <p:xfrm>
          <a:off x="152400" y="1524000"/>
          <a:ext cx="8763000" cy="3781425"/>
        </p:xfrm>
        <a:graphic>
          <a:graphicData uri="http://schemas.openxmlformats.org/drawingml/2006/table">
            <a:tbl>
              <a:tblPr/>
              <a:tblGrid>
                <a:gridCol w="3124200"/>
                <a:gridCol w="2895600"/>
                <a:gridCol w="2743200"/>
              </a:tblGrid>
              <a:tr h="204181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láy có hai tiếng giống nhau ở âm đầu</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láy có hai tiếng giống nhau ở vần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Từ láy có hai tiếng giống nhau ở cả âm và vần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960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Nhút nhát</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Lao xao,lạt xạt</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0" i="0" u="none" strike="noStrike" cap="none" normalizeH="0" baseline="0" smtClean="0">
                          <a:ln>
                            <a:noFill/>
                          </a:ln>
                          <a:solidFill>
                            <a:srgbClr val="FFCC00"/>
                          </a:solidFill>
                          <a:effectLst>
                            <a:outerShdw blurRad="38100" dist="38100" dir="2700000" algn="tl">
                              <a:srgbClr val="000000"/>
                            </a:outerShdw>
                          </a:effectLst>
                          <a:latin typeface="Times New Roman" pitchFamily="18" charset="0"/>
                        </a:rPr>
                        <a:t>Rào rào,he hé</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2136</TotalTime>
  <Words>332</Words>
  <Application>Microsoft Office PowerPoint</Application>
  <PresentationFormat>On-screen Show (4:3)</PresentationFormat>
  <Paragraphs>50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Times New Roman</vt:lpstr>
      <vt:lpstr>Arial</vt:lpstr>
      <vt:lpstr>Verdana</vt:lpstr>
      <vt:lpstr>Wingdings</vt:lpstr>
      <vt:lpstr>.VnArial</vt:lpstr>
      <vt:lpstr>Cliff</vt:lpstr>
      <vt:lpstr>Slide 1</vt:lpstr>
      <vt:lpstr>Luyện từ và câu</vt:lpstr>
      <vt:lpstr>Luyện từ và câu</vt:lpstr>
      <vt:lpstr> Luyện từ và câu  Luyện tập về từ ghép và từ láy</vt:lpstr>
      <vt:lpstr>Slide 5</vt:lpstr>
      <vt:lpstr>Slide 6</vt:lpstr>
      <vt:lpstr>Bài 3: Xếp các từ láy trong đoạn văn sau vào nhóm thích hợp:</vt:lpstr>
      <vt:lpstr>Bài 3:</vt:lpstr>
    </vt:vector>
  </TitlesOfParts>
  <Company>YENVIEN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BµI GI¶NG §IÖN Tö</dc:title>
  <dc:creator>HAI</dc:creator>
  <cp:lastModifiedBy>CSTeam</cp:lastModifiedBy>
  <cp:revision>102</cp:revision>
  <dcterms:created xsi:type="dcterms:W3CDTF">2005-12-31T14:17:08Z</dcterms:created>
  <dcterms:modified xsi:type="dcterms:W3CDTF">2016-06-30T01:28:41Z</dcterms:modified>
</cp:coreProperties>
</file>